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5" r:id="rId2"/>
    <p:sldId id="320" r:id="rId3"/>
    <p:sldId id="322" r:id="rId4"/>
    <p:sldId id="297" r:id="rId5"/>
    <p:sldId id="304" r:id="rId6"/>
    <p:sldId id="323" r:id="rId7"/>
    <p:sldId id="298" r:id="rId8"/>
    <p:sldId id="292" r:id="rId9"/>
    <p:sldId id="301" r:id="rId10"/>
    <p:sldId id="293" r:id="rId11"/>
    <p:sldId id="296" r:id="rId12"/>
    <p:sldId id="306" r:id="rId13"/>
    <p:sldId id="307" r:id="rId14"/>
    <p:sldId id="308" r:id="rId15"/>
    <p:sldId id="310" r:id="rId16"/>
    <p:sldId id="311" r:id="rId17"/>
    <p:sldId id="324" r:id="rId18"/>
    <p:sldId id="325" r:id="rId19"/>
    <p:sldId id="32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8" autoAdjust="0"/>
    <p:restoredTop sz="94236" autoAdjust="0"/>
  </p:normalViewPr>
  <p:slideViewPr>
    <p:cSldViewPr>
      <p:cViewPr varScale="1">
        <p:scale>
          <a:sx n="71" d="100"/>
          <a:sy n="71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9;&#1072;&#1081;&#1090;\&#1088;&#1080;&#1089;%20&#1085;&#1072;%20&#1089;&#1072;&#1081;&#1090;\&#1076;&#1080;&#1072;&#1075;&#1088;&#1072;&#1084;&#1084;&#1072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2">
                    <a:lumMod val="50000"/>
                  </a:schemeClr>
                </a:solidFill>
              </a:defRPr>
            </a:pPr>
            <a:r>
              <a:rPr lang="ru-RU" sz="1400" dirty="0">
                <a:solidFill>
                  <a:schemeClr val="tx1"/>
                </a:solidFill>
              </a:rPr>
              <a:t>Приоритетные виды деятельности</a:t>
            </a:r>
          </a:p>
        </c:rich>
      </c:tx>
      <c:layout>
        <c:manualLayout>
          <c:xMode val="edge"/>
          <c:yMode val="edge"/>
          <c:x val="0.11133601040341855"/>
          <c:y val="6.6449764845384188E-2"/>
        </c:manualLayout>
      </c:layout>
      <c:overlay val="0"/>
    </c:title>
    <c:autoTitleDeleted val="0"/>
    <c:view3D>
      <c:rotX val="2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2637009303061E-2"/>
          <c:y val="0.28804347826087073"/>
          <c:w val="0.60584896942328925"/>
          <c:h val="0.46985570966065965"/>
        </c:manualLayout>
      </c:layout>
      <c:pie3DChart>
        <c:varyColors val="1"/>
        <c:ser>
          <c:idx val="0"/>
          <c:order val="0"/>
          <c:spPr>
            <a:effectLst/>
            <a:scene3d>
              <a:camera prst="orthographicFront"/>
              <a:lightRig rig="threePt" dir="t"/>
            </a:scene3d>
            <a:sp3d prstMaterial="softEdge">
              <a:bevelT w="254000" h="26035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9832D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254000" h="260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3A-4BE5-A220-BF46C5AAFBD3}"/>
              </c:ext>
            </c:extLst>
          </c:dPt>
          <c:dPt>
            <c:idx val="1"/>
            <c:bubble3D val="0"/>
            <c:spPr>
              <a:solidFill>
                <a:srgbClr val="D4165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254000" h="260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3A-4BE5-A220-BF46C5AAFBD3}"/>
              </c:ext>
            </c:extLst>
          </c:dPt>
          <c:dPt>
            <c:idx val="2"/>
            <c:bubble3D val="0"/>
            <c:spPr>
              <a:solidFill>
                <a:srgbClr val="38B26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254000" h="260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3A-4BE5-A220-BF46C5AAFBD3}"/>
              </c:ext>
            </c:extLst>
          </c:dPt>
          <c:dPt>
            <c:idx val="3"/>
            <c:bubble3D val="0"/>
            <c:spPr>
              <a:solidFill>
                <a:srgbClr val="0B2BC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254000" h="26035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3A-4BE5-A220-BF46C5AAFBD3}"/>
              </c:ext>
            </c:extLst>
          </c:dPt>
          <c:dLbls>
            <c:delete val="1"/>
          </c:dLbls>
          <c:cat>
            <c:strRef>
              <c:f>Лист1!$A$15:$A$18</c:f>
              <c:strCache>
                <c:ptCount val="4"/>
                <c:pt idx="0">
                  <c:v>Информационные технологии</c:v>
                </c:pt>
                <c:pt idx="1">
                  <c:v>Проектирование сложных технических систем</c:v>
                </c:pt>
                <c:pt idx="2">
                  <c:v>Био-и медицинские технологии</c:v>
                </c:pt>
                <c:pt idx="3">
                  <c:v>Ядерно-физические технологии</c:v>
                </c:pt>
              </c:strCache>
            </c:strRef>
          </c:cat>
          <c:val>
            <c:numRef>
              <c:f>Лист1!$B$15:$B$18</c:f>
              <c:numCache>
                <c:formatCode>General</c:formatCode>
                <c:ptCount val="4"/>
                <c:pt idx="0">
                  <c:v>38</c:v>
                </c:pt>
                <c:pt idx="1">
                  <c:v>26</c:v>
                </c:pt>
                <c:pt idx="2">
                  <c:v>19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3A-4BE5-A220-BF46C5AAFB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>
                <a:ln>
                  <a:noFill/>
                </a:ln>
              </a:defRPr>
            </a:pPr>
            <a:endParaRPr lang="ru-RU"/>
          </a:p>
        </c:txPr>
      </c:legendEntry>
      <c:layout>
        <c:manualLayout>
          <c:xMode val="edge"/>
          <c:yMode val="edge"/>
          <c:x val="0.57500417620232869"/>
          <c:y val="0.17141768198595225"/>
          <c:w val="0.36359413331047014"/>
          <c:h val="0.79874488806297839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резидентов в технико-внедренческих ОЭЗ В России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Лист1!$B$2:$B$8</c:f>
              <c:strCache>
                <c:ptCount val="6"/>
                <c:pt idx="0">
                  <c:v>Дубна</c:v>
                </c:pt>
                <c:pt idx="1">
                  <c:v>Томск</c:v>
                </c:pt>
                <c:pt idx="2">
                  <c:v>С.-Пб</c:v>
                </c:pt>
                <c:pt idx="3">
                  <c:v>Иннополис</c:v>
                </c:pt>
                <c:pt idx="4">
                  <c:v>Зеленоград (Москва)</c:v>
                </c:pt>
                <c:pt idx="5">
                  <c:v>Фрязино и Исток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132</c:v>
                </c:pt>
                <c:pt idx="1">
                  <c:v>69</c:v>
                </c:pt>
                <c:pt idx="2">
                  <c:v>42</c:v>
                </c:pt>
                <c:pt idx="3">
                  <c:v>43</c:v>
                </c:pt>
                <c:pt idx="4">
                  <c:v>38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51-451A-86C0-07D58396F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467088"/>
        <c:axId val="321488336"/>
      </c:barChart>
      <c:catAx>
        <c:axId val="32146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88336"/>
        <c:crosses val="autoZero"/>
        <c:auto val="1"/>
        <c:lblAlgn val="ctr"/>
        <c:lblOffset val="100"/>
        <c:noMultiLvlLbl val="0"/>
      </c:catAx>
      <c:valAx>
        <c:axId val="32148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6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12BF07B7-CECC-457D-90D0-4EC4A377A18A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0" vert="wordArtVert"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734A-F1AC-4078-AF29-AA9D1834D221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1AF41-5850-49B5-81E9-DADC924D8D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0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1AF41-5850-49B5-81E9-DADC924D8D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5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1AF41-5850-49B5-81E9-DADC924D8D0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0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364C-F357-4521-844A-FB28E055F224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BD4F-7508-4D14-8562-442BA03487A9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1EE-9C93-45F0-9445-5A6247F89443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0EFD-A764-4352-ACD7-B0BC717A99EE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4DFC-4E60-4CA2-849D-88FEED7FC892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D08B-BB74-44BB-B647-FD6DB0FC355D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FC3-1C34-4C8F-ADD9-208F123B62C9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A4B3-06B5-4B87-BE37-11A6D82FA1CC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B5-0549-4877-8168-5FD7F2A72D5D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8-BC5D-429D-B3E4-233DFB67D71A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67DE-6C04-414A-BB40-60D98E818716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75D0-AC38-404F-9E46-9E8B391FD09C}" type="datetime1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AC62-1784-41DA-809A-426202D6F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openxmlformats.org/officeDocument/2006/relationships/image" Target="../media/image56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6.jpeg"/><Relationship Id="rId7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12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openxmlformats.org/officeDocument/2006/relationships/image" Target="../media/image34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100"/>
            <a:ext cx="9363076" cy="7023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/>
          <a:lstStyle/>
          <a:p>
            <a:r>
              <a:rPr lang="ru-RU" dirty="0"/>
              <a:t>Медико-технический кластер Московской области</a:t>
            </a:r>
          </a:p>
        </p:txBody>
      </p:sp>
      <p:pic>
        <p:nvPicPr>
          <p:cNvPr id="6" name="Picture 14" descr="Клиническая биохимия, тест-полоски, глюкоза, кетоны, белок, билирубин, гемоглобин, рН и др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88" y="299864"/>
            <a:ext cx="32761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87016" y="4214818"/>
            <a:ext cx="8856984" cy="2276872"/>
            <a:chOff x="0" y="5057800"/>
            <a:chExt cx="9144000" cy="1800200"/>
          </a:xfrm>
        </p:grpSpPr>
        <p:pic>
          <p:nvPicPr>
            <p:cNvPr id="10" name="Picture 3" descr="D:\КЛАСТЕР\ФОТОсессия участников кластера\23.07.2013\НАНОКАСКАД_БЕТА\_MG_049_23.07.13_fu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5082307"/>
              <a:ext cx="2664296" cy="17756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28" descr="D:\фото оияи\_MG_7386cr.jpg"/>
            <p:cNvPicPr>
              <a:picLocks noChangeAspect="1" noChangeArrowheads="1"/>
            </p:cNvPicPr>
            <p:nvPr/>
          </p:nvPicPr>
          <p:blipFill>
            <a:blip r:embed="rId5" cstate="print"/>
            <a:srcRect r="6691"/>
            <a:stretch>
              <a:fillRect/>
            </a:stretch>
          </p:blipFill>
          <p:spPr bwMode="auto">
            <a:xfrm>
              <a:off x="3199762" y="5085184"/>
              <a:ext cx="2250390" cy="17617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29" descr="D:\Фотографии для буклета\фото Дубны\резиденты и НПК Дубны\ЦЗ-бонасана2.jpg"/>
            <p:cNvPicPr>
              <a:picLocks noChangeAspect="1" noChangeArrowheads="1"/>
            </p:cNvPicPr>
            <p:nvPr/>
          </p:nvPicPr>
          <p:blipFill>
            <a:blip r:embed="rId6" cstate="print"/>
            <a:srcRect l="-785" r="1441" b="1195"/>
            <a:stretch>
              <a:fillRect/>
            </a:stretch>
          </p:blipFill>
          <p:spPr bwMode="auto">
            <a:xfrm>
              <a:off x="1180240" y="5079316"/>
              <a:ext cx="2520280" cy="17786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" descr="D:\сайт\рис на сайт\synthetic_yar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5057800"/>
              <a:ext cx="1800200" cy="1800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2" descr="D:\КЛАСТЕР\ФОТОсессия участников кластера\23.07.2013\НАНОКАСКАД_БЕТА\_MG_065_23.07.13_full.jpg"/>
            <p:cNvPicPr>
              <a:picLocks noChangeAspect="1" noChangeArrowheads="1"/>
            </p:cNvPicPr>
            <p:nvPr/>
          </p:nvPicPr>
          <p:blipFill>
            <a:blip r:embed="rId8" cstate="print"/>
            <a:srcRect l="15426" r="15962"/>
            <a:stretch>
              <a:fillRect/>
            </a:stretch>
          </p:blipFill>
          <p:spPr bwMode="auto">
            <a:xfrm>
              <a:off x="7357503" y="5085184"/>
              <a:ext cx="1786497" cy="17728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" name="Picture 4" descr="http://diakon-ds.ru/images/dias_main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4" y="4214786"/>
            <a:ext cx="2286048" cy="22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MTK MO_LOGO_col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3029" y="332656"/>
            <a:ext cx="1444755" cy="1438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142900"/>
            <a:ext cx="9363076" cy="70231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323850" y="1330334"/>
            <a:ext cx="4679950" cy="260272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производства вакуумных пробирок для забора  анализов крови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Введено в эксплуатацию производственное здание площадью  1440 кв.м.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Линейка производимой компанией продукции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наименований медицинской техники,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наименование лабораторных реагентов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4 наименования расходных материалов.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мест: 65</a:t>
            </a:r>
          </a:p>
        </p:txBody>
      </p:sp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2714612" y="642918"/>
            <a:ext cx="3286149" cy="63976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Эйлитон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46C0E5-742D-4CE0-860F-B6DF366346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  <p:pic>
        <p:nvPicPr>
          <p:cNvPr id="50178" name="Picture 2" descr="F:\кластер\Фотографии\эйлитон.png"/>
          <p:cNvPicPr>
            <a:picLocks noChangeAspect="1" noChangeArrowheads="1"/>
          </p:cNvPicPr>
          <p:nvPr/>
        </p:nvPicPr>
        <p:blipFill>
          <a:blip r:embed="rId3" cstate="email"/>
          <a:srcRect b="12603"/>
          <a:stretch>
            <a:fillRect/>
          </a:stretch>
        </p:blipFill>
        <p:spPr bwMode="auto">
          <a:xfrm>
            <a:off x="-14312" y="4077072"/>
            <a:ext cx="502524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F:\кластер\Фотографии\эйлитон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196752"/>
            <a:ext cx="3837620" cy="234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4932363" y="3500438"/>
            <a:ext cx="396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Производство вакуумных пробирок для забора анализов крови</a:t>
            </a:r>
            <a:endParaRPr lang="ru-RU" sz="1400"/>
          </a:p>
        </p:txBody>
      </p:sp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5292725" y="6308725"/>
            <a:ext cx="324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Вакуумные пробирки для забора анализов крови</a:t>
            </a:r>
          </a:p>
        </p:txBody>
      </p:sp>
      <p:sp>
        <p:nvSpPr>
          <p:cNvPr id="20489" name="Прямоугольник 10"/>
          <p:cNvSpPr>
            <a:spLocks noChangeArrowheads="1"/>
          </p:cNvSpPr>
          <p:nvPr/>
        </p:nvSpPr>
        <p:spPr bwMode="auto">
          <a:xfrm>
            <a:off x="179512" y="594928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Производственный корпус ООО «Эйлитон» введен в эксплуатацию в 2016 году</a:t>
            </a:r>
          </a:p>
        </p:txBody>
      </p:sp>
      <p:pic>
        <p:nvPicPr>
          <p:cNvPr id="50181" name="Picture 5" descr="F:\кластер\DSC_00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149080"/>
            <a:ext cx="366154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4" name="Picture 2" descr="http://www.ap-skld.ru/Risunki/logo_eyli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692696"/>
            <a:ext cx="1105349" cy="5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043608" y="11663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17" name="Рисунок 16" descr="MTK MO_LOGO_col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8520" y="260648"/>
            <a:ext cx="940071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52" y="1124744"/>
            <a:ext cx="7956376" cy="576064"/>
          </a:xfrm>
        </p:spPr>
        <p:txBody>
          <a:bodyPr>
            <a:noAutofit/>
          </a:bodyPr>
          <a:lstStyle/>
          <a:p>
            <a:r>
              <a:rPr lang="ru-RU" sz="2400" dirty="0"/>
              <a:t>ООО «Медицинская лабораторная техника» (группа ЭМКО)</a:t>
            </a:r>
          </a:p>
        </p:txBody>
      </p:sp>
      <p:pic>
        <p:nvPicPr>
          <p:cNvPr id="4" name="Содержимое 3" descr="MLT-WEB-36-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1363834" cy="40915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70254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направления  - создание анализаторов показателей гемостаза и автоматов окраски мазков для медицинских лабораторий</a:t>
            </a:r>
          </a:p>
        </p:txBody>
      </p:sp>
      <p:pic>
        <p:nvPicPr>
          <p:cNvPr id="8" name="Рисунок 7" descr="Untitled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985792"/>
            <a:ext cx="2808312" cy="18722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0232" y="5733256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Автомат окраски мазков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429309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Строительство  производственного здания – ввод в эксплуатацию – 2018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11663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37889" name="Picture 1" descr="АПГ-4-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2996952"/>
            <a:ext cx="4464496" cy="219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5229200"/>
            <a:ext cx="3707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Оптико-механические </a:t>
            </a:r>
            <a:r>
              <a:rPr lang="ru-RU" sz="1400" dirty="0" err="1"/>
              <a:t>коагулометры</a:t>
            </a:r>
            <a:r>
              <a:rPr lang="ru-RU" sz="1400" dirty="0"/>
              <a:t> (анализаторы показателей гемостаза) с сенсорным графическим экраном и каналом для хромогенных тестов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7" name="Рисунок 16" descr="MTK MO_LOGO_c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260648"/>
            <a:ext cx="940071" cy="93610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рава, внешний, дерево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D0EE250-DD08-455A-927E-C89CA42AE7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17656" r="10786" b="16505"/>
          <a:stretch/>
        </p:blipFill>
        <p:spPr>
          <a:xfrm>
            <a:off x="5178896" y="2120662"/>
            <a:ext cx="2962672" cy="21398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Admin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75866"/>
            <a:ext cx="7308304" cy="65293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ООО «Дубна – </a:t>
            </a:r>
            <a:r>
              <a:rPr lang="ru-RU" sz="2400" dirty="0" err="1"/>
              <a:t>Биофарм</a:t>
            </a:r>
            <a:r>
              <a:rPr lang="ru-RU" sz="2400" dirty="0"/>
              <a:t>»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(Входит в группу компаний КСЕНТЕК).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Производитель медицинских  изделий для офтальмологии и стоматологии. Опытное производство действует с 2016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72610" y="3126194"/>
            <a:ext cx="24853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Глазные капли «ОКВИС»  для защиты тканей роговицы глаза и линия биоматериалов нового поколения «</a:t>
            </a:r>
            <a:r>
              <a:rPr lang="ru-RU" sz="1400" dirty="0" err="1"/>
              <a:t>Ксенопласт</a:t>
            </a:r>
            <a:r>
              <a:rPr lang="ru-RU" sz="1400" dirty="0"/>
              <a:t>».</a:t>
            </a:r>
          </a:p>
        </p:txBody>
      </p:sp>
      <p:pic>
        <p:nvPicPr>
          <p:cNvPr id="28674" name="Picture 2" descr="http://dubna-oez.ru/images/data/news/_big_1410154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51" y="2782266"/>
            <a:ext cx="1735393" cy="1800200"/>
          </a:xfrm>
          <a:prstGeom prst="rect">
            <a:avLst/>
          </a:prstGeom>
          <a:noFill/>
        </p:spPr>
      </p:pic>
      <p:pic>
        <p:nvPicPr>
          <p:cNvPr id="9" name="Рисунок 8" descr="Untitled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836712"/>
            <a:ext cx="792088" cy="8118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31582" y="522048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Продукция используется при проведении </a:t>
            </a:r>
            <a:r>
              <a:rPr lang="ru-RU" sz="1400" dirty="0" err="1"/>
              <a:t>склеропластики</a:t>
            </a:r>
            <a:r>
              <a:rPr lang="ru-RU" sz="1400" dirty="0"/>
              <a:t>, хирургическом лечении </a:t>
            </a:r>
            <a:r>
              <a:rPr lang="ru-RU" sz="1400" dirty="0" err="1"/>
              <a:t>макулодистрофии</a:t>
            </a:r>
            <a:r>
              <a:rPr lang="ru-RU" sz="1400" dirty="0"/>
              <a:t>, хирургическом лечении глаукомы, хирургическом лечении отслойки сетчатки, пластики костных дефектов орбиты глаза. </a:t>
            </a:r>
          </a:p>
        </p:txBody>
      </p:sp>
      <p:pic>
        <p:nvPicPr>
          <p:cNvPr id="12" name="Рисунок 11" descr="orbitabi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3648" y="4869160"/>
            <a:ext cx="1168400" cy="812800"/>
          </a:xfrm>
          <a:prstGeom prst="rect">
            <a:avLst/>
          </a:prstGeom>
        </p:spPr>
      </p:pic>
      <p:pic>
        <p:nvPicPr>
          <p:cNvPr id="13" name="Рисунок 12" descr="pivovarov.jpg"/>
          <p:cNvPicPr/>
          <p:nvPr/>
        </p:nvPicPr>
        <p:blipFill>
          <a:blip r:embed="rId6" cstate="print"/>
          <a:srcRect r="50079"/>
          <a:stretch>
            <a:fillRect/>
          </a:stretch>
        </p:blipFill>
        <p:spPr>
          <a:xfrm>
            <a:off x="107504" y="4869160"/>
            <a:ext cx="996950" cy="812800"/>
          </a:xfrm>
          <a:prstGeom prst="rect">
            <a:avLst/>
          </a:prstGeom>
        </p:spPr>
      </p:pic>
      <p:pic>
        <p:nvPicPr>
          <p:cNvPr id="14" name="Рисунок 13" descr="sectorpinc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504" y="5805264"/>
            <a:ext cx="977900" cy="812800"/>
          </a:xfrm>
          <a:prstGeom prst="rect">
            <a:avLst/>
          </a:prstGeom>
        </p:spPr>
      </p:pic>
      <p:pic>
        <p:nvPicPr>
          <p:cNvPr id="15" name="Рисунок 14" descr="setpar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3648" y="5805264"/>
            <a:ext cx="1085850" cy="812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03128" y="263296"/>
            <a:ext cx="7898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" name="Рисунок 19" descr="MTK MO_LOGO_col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529" y="332656"/>
            <a:ext cx="940071" cy="936104"/>
          </a:xfrm>
          <a:prstGeom prst="rect">
            <a:avLst/>
          </a:prstGeom>
        </p:spPr>
      </p:pic>
      <p:pic>
        <p:nvPicPr>
          <p:cNvPr id="70658" name="Picture 2" descr="http://lekoboz.ru/images/news/17.02/dubna-biofarm1.jpg">
            <a:extLst>
              <a:ext uri="{FF2B5EF4-FFF2-40B4-BE49-F238E27FC236}">
                <a16:creationId xmlns:a16="http://schemas.microsoft.com/office/drawing/2014/main" xmlns="" id="{44F97897-F594-4C31-928A-74E84FD4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66" y="2662367"/>
            <a:ext cx="3073524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8DFA609-43BF-4077-8077-41FE69DEE4DC}"/>
              </a:ext>
            </a:extLst>
          </p:cNvPr>
          <p:cNvSpPr/>
          <p:nvPr/>
        </p:nvSpPr>
        <p:spPr>
          <a:xfrm>
            <a:off x="4861179" y="4704326"/>
            <a:ext cx="3968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22222"/>
                </a:solidFill>
              </a:rPr>
              <a:t>Автоматизированная линия розлива глазных капель «</a:t>
            </a:r>
            <a:r>
              <a:rPr lang="ru-RU" sz="1400" dirty="0" err="1">
                <a:solidFill>
                  <a:srgbClr val="222222"/>
                </a:solidFill>
              </a:rPr>
              <a:t>Оквис</a:t>
            </a:r>
            <a:r>
              <a:rPr lang="ru-RU" sz="1400" dirty="0">
                <a:solidFill>
                  <a:srgbClr val="222222"/>
                </a:solidFill>
              </a:rPr>
              <a:t>», ввод в эксплуатацию в 2016 году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ООО «Паскаль </a:t>
            </a:r>
            <a:r>
              <a:rPr lang="ru-RU" sz="2400" dirty="0" err="1"/>
              <a:t>Медикал</a:t>
            </a:r>
            <a:r>
              <a:rPr lang="ru-RU" sz="2400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Компания по разработке и производству медицинских изделий одноразового применения. Приступила к строительству производства одноразовых изделий для инъекционной и </a:t>
            </a:r>
            <a:r>
              <a:rPr lang="ru-RU" sz="1600" dirty="0" err="1"/>
              <a:t>инфузионной</a:t>
            </a:r>
            <a:r>
              <a:rPr lang="ru-RU" sz="1600" dirty="0"/>
              <a:t> терапии. Планирует занять до 20% рынка.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8532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Впервые в отечественной практике будет отработано применение в качестве фильтра в инъекционной игле асимметричной трековой мембраны повышенной производительности, технологию производства которой предстоит отработать совместно с учеными Объединенного института ядерных исследований в Дубне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6507" y="5757169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Первая очередь завода по производству одноразовых медицинских изделий на территории ОЭЗ «Дубна»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49154" y="590238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Строительство здания, ввод в эксплуатацию сентябре 2017 года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79512" y="2996952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дальнейшем на очереди производство вакуумных систем для взятия крови и мочи,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преднаполненных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физраствором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шприцев для промывания внутривенных катетеров и самих внутривенных катетеров, производство которых на сегодняшний день в России не существует.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271680"/>
            <a:ext cx="7785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7" name="Рисунок 16" descr="MTK MO_LOGO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29" y="332656"/>
            <a:ext cx="940071" cy="936104"/>
          </a:xfrm>
          <a:prstGeom prst="rect">
            <a:avLst/>
          </a:prstGeom>
        </p:spPr>
      </p:pic>
      <p:pic>
        <p:nvPicPr>
          <p:cNvPr id="36866" name="Picture 2" descr="https://plastinfo.ru/content/imgupload/092017/2909152.jpg">
            <a:extLst>
              <a:ext uri="{FF2B5EF4-FFF2-40B4-BE49-F238E27FC236}">
                <a16:creationId xmlns:a16="http://schemas.microsoft.com/office/drawing/2014/main" xmlns="" id="{D46E50D2-3F0A-44DF-B8CD-0FCA19C9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2" y="3897407"/>
            <a:ext cx="3305944" cy="187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445935-ED03-4B8A-84AA-C00E9E9DAB18}"/>
              </a:ext>
            </a:extLst>
          </p:cNvPr>
          <p:cNvSpPr txBox="1"/>
          <p:nvPr/>
        </p:nvSpPr>
        <p:spPr>
          <a:xfrm>
            <a:off x="3563888" y="6494850"/>
            <a:ext cx="423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Производительность – 420 млн шприцов в год</a:t>
            </a:r>
          </a:p>
        </p:txBody>
      </p:sp>
      <p:pic>
        <p:nvPicPr>
          <p:cNvPr id="7" name="Рисунок 6" descr="Изображение выглядит как дерево, земля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7FE7029-40B2-4C3B-B587-2BF2A06510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88" y="3821006"/>
            <a:ext cx="3179981" cy="21304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dirty="0"/>
              <a:t>ООО «</a:t>
            </a:r>
            <a:r>
              <a:rPr lang="ru-RU" sz="2400" dirty="0" err="1"/>
              <a:t>Аркрэй</a:t>
            </a:r>
            <a:r>
              <a:rPr lang="ru-RU" sz="2400" dirty="0"/>
              <a:t>»</a:t>
            </a:r>
          </a:p>
        </p:txBody>
      </p:sp>
      <p:pic>
        <p:nvPicPr>
          <p:cNvPr id="5" name="Содержимое 4" descr="d33497adba2def41b1cf848e364b122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2407076" cy="25202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2608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/>
              <a:t>Глюкометр</a:t>
            </a:r>
            <a:r>
              <a:rPr lang="ru-RU" sz="1400" b="1" dirty="0"/>
              <a:t> «</a:t>
            </a:r>
            <a:r>
              <a:rPr lang="ru-RU" sz="1400" b="1" dirty="0" err="1"/>
              <a:t>Глюкокард</a:t>
            </a:r>
            <a:r>
              <a:rPr lang="ru-RU" sz="1400" b="1" dirty="0"/>
              <a:t> Сигма»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412776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Глюкометры</a:t>
            </a:r>
            <a:r>
              <a:rPr lang="ru-RU" dirty="0"/>
              <a:t>  и </a:t>
            </a:r>
            <a:r>
              <a:rPr lang="ru-RU" dirty="0" err="1"/>
              <a:t>тест-полоски</a:t>
            </a:r>
            <a:r>
              <a:rPr lang="ru-RU" dirty="0"/>
              <a:t> к ним компании «ARKRAY» (Япония) занимают лидирующие позиции в мире. Открыто производство в ОЭЗ «Дубна», введено в эксплуатацию  в 2014 году.</a:t>
            </a:r>
          </a:p>
          <a:p>
            <a:r>
              <a:rPr lang="ru-RU" dirty="0"/>
              <a:t>По технологии японских разработчиков в 2016 году выпущено более 200 тысяч </a:t>
            </a:r>
            <a:r>
              <a:rPr lang="ru-RU" dirty="0" err="1"/>
              <a:t>глюкометров</a:t>
            </a:r>
            <a:r>
              <a:rPr lang="ru-RU" dirty="0"/>
              <a:t>.</a:t>
            </a:r>
          </a:p>
        </p:txBody>
      </p:sp>
      <p:pic>
        <p:nvPicPr>
          <p:cNvPr id="8" name="Рисунок 7" descr="9f13dee4764dcab84666abd2c2962c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501008"/>
            <a:ext cx="2304256" cy="23042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87824" y="5949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Прокалывающее устройство «</a:t>
            </a:r>
            <a:r>
              <a:rPr lang="en-US" sz="1400" b="1" dirty="0"/>
              <a:t>Multi-Lancet Device»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6064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72706" name="Picture 2" descr="http://dubna-oez.ru/images/data/gallery/7_small_1327990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908720"/>
            <a:ext cx="952500" cy="361951"/>
          </a:xfrm>
          <a:prstGeom prst="rect">
            <a:avLst/>
          </a:prstGeom>
          <a:noFill/>
        </p:spPr>
      </p:pic>
      <p:pic>
        <p:nvPicPr>
          <p:cNvPr id="14" name="Рисунок 13" descr="MTK MO_LOGO_c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29" y="332656"/>
            <a:ext cx="940071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80728"/>
            <a:ext cx="4392488" cy="35091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ООО «Гранат </a:t>
            </a:r>
            <a:r>
              <a:rPr lang="ru-RU" sz="2400" dirty="0" err="1"/>
              <a:t>Био</a:t>
            </a:r>
            <a:r>
              <a:rPr lang="ru-RU" sz="2400" dirty="0"/>
              <a:t> Тех»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 descr="w35TX2LwWRA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4275094" y="2238051"/>
            <a:ext cx="2736304" cy="1655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7003" y="3853497"/>
            <a:ext cx="387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dirty="0"/>
              <a:t>Торжественная церемония закладки первого камня в основание нового медицинского научно-производственного комплекса "Гранат </a:t>
            </a:r>
            <a:r>
              <a:rPr lang="ru-RU" sz="1200" dirty="0" err="1"/>
              <a:t>Био</a:t>
            </a:r>
            <a:r>
              <a:rPr lang="ru-RU" sz="1200" dirty="0"/>
              <a:t> Тех» 10 апреля 2017 года. Объявлено о вводе в эксплуатацию первой очереди летом 2018 года.</a:t>
            </a:r>
          </a:p>
        </p:txBody>
      </p:sp>
      <p:pic>
        <p:nvPicPr>
          <p:cNvPr id="9" name="Рисунок 8" descr="C:\Users\titova\Desktop\Гранат\Проектирование завода\Завод.png"/>
          <p:cNvPicPr/>
          <p:nvPr/>
        </p:nvPicPr>
        <p:blipFill>
          <a:blip r:embed="rId4" cstate="print">
            <a:lum bright="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02433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5496" y="3636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200" dirty="0"/>
              <a:t>Проект производственного здания площадью 17 000 кв.м. Первая очередь – 6,2 тыс. кв. м предназначена для выпуска вакуумных пробирок для взятия венозной крови, в том числе для целей экспорта.</a:t>
            </a:r>
          </a:p>
        </p:txBody>
      </p:sp>
      <p:pic>
        <p:nvPicPr>
          <p:cNvPr id="12" name="Рисунок 11" descr="C:\Users\titova\Desktop\Гранат\Чертежи\Иглы\Игла в колпачке.pn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7" b="90938" l="4477" r="942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0" b="16250"/>
          <a:stretch/>
        </p:blipFill>
        <p:spPr bwMode="auto">
          <a:xfrm>
            <a:off x="4932040" y="5397333"/>
            <a:ext cx="1243584" cy="424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72200" y="5340360"/>
            <a:ext cx="1821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Иглы с прозрачной камерой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34076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Медицинский научно-производственный комплекс по производству из пластика современных одноразовых медицинских изделий для лабораторной диагностики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24921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1800200" cy="523875"/>
          </a:xfrm>
          <a:prstGeom prst="rect">
            <a:avLst/>
          </a:prstGeom>
        </p:spPr>
      </p:pic>
      <p:pic>
        <p:nvPicPr>
          <p:cNvPr id="20" name="Рисунок 19" descr="MTK MO_LOGO_c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29" y="332656"/>
            <a:ext cx="940071" cy="93610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1393916-38B3-41EE-AE5A-F099E4A027AD}"/>
              </a:ext>
            </a:extLst>
          </p:cNvPr>
          <p:cNvSpPr/>
          <p:nvPr/>
        </p:nvSpPr>
        <p:spPr>
          <a:xfrm>
            <a:off x="0" y="6356350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/>
              <a:t>Строительство цеха ООО «Гранат </a:t>
            </a:r>
            <a:r>
              <a:rPr lang="ru-RU" sz="1400" dirty="0" err="1"/>
              <a:t>Био</a:t>
            </a:r>
            <a:r>
              <a:rPr lang="ru-RU" sz="1400" dirty="0"/>
              <a:t> Тех» </a:t>
            </a:r>
          </a:p>
        </p:txBody>
      </p:sp>
      <p:pic>
        <p:nvPicPr>
          <p:cNvPr id="37890" name="Picture 2" descr="http://oezdubna.ru/investors/fotoarkhiv/foto/work/granat-bio-teh-20092017.JPG">
            <a:extLst>
              <a:ext uri="{FF2B5EF4-FFF2-40B4-BE49-F238E27FC236}">
                <a16:creationId xmlns:a16="http://schemas.microsoft.com/office/drawing/2014/main" xmlns="" id="{6022B43E-6CC1-46B1-B0E5-EB428DAE3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8" b="14089"/>
          <a:stretch/>
        </p:blipFill>
        <p:spPr bwMode="auto">
          <a:xfrm>
            <a:off x="459608" y="4509936"/>
            <a:ext cx="2931671" cy="17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2292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ЗАО «</a:t>
            </a:r>
            <a:r>
              <a:rPr lang="ru-RU" sz="2400" dirty="0" err="1"/>
              <a:t>НаноБрахиТек</a:t>
            </a:r>
            <a:r>
              <a:rPr lang="ru-RU" sz="2400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 descr="C:\Documents and Settings\Admin\Рабочий стол\фотки\_DSC05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369632" cy="223224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4048" y="3501008"/>
            <a:ext cx="4032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Начало </a:t>
            </a:r>
            <a:r>
              <a:rPr lang="ru-RU" sz="1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строительства производственного здания</a:t>
            </a:r>
            <a:endParaRPr kumimoji="0" 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- Развернуто производство </a:t>
            </a:r>
            <a:r>
              <a:rPr lang="ru-RU" sz="1600" dirty="0" err="1"/>
              <a:t>микроисточников</a:t>
            </a:r>
            <a:r>
              <a:rPr lang="ru-RU" sz="1600" dirty="0"/>
              <a:t> с I-125 для </a:t>
            </a:r>
            <a:r>
              <a:rPr lang="ru-RU" sz="1600" dirty="0" err="1"/>
              <a:t>брахитерапии</a:t>
            </a:r>
            <a:r>
              <a:rPr lang="ru-RU" sz="1600" dirty="0"/>
              <a:t> рака предстательной железы.</a:t>
            </a:r>
          </a:p>
          <a:p>
            <a:r>
              <a:rPr lang="ru-RU" sz="1600" dirty="0"/>
              <a:t>- Ведутся разработки нового класса </a:t>
            </a:r>
            <a:r>
              <a:rPr lang="ru-RU" sz="1600" dirty="0" err="1"/>
              <a:t>микроисточников</a:t>
            </a:r>
            <a:r>
              <a:rPr lang="ru-RU" sz="1600" dirty="0"/>
              <a:t>.</a:t>
            </a:r>
          </a:p>
          <a:p>
            <a:r>
              <a:rPr lang="ru-RU" sz="1600" dirty="0"/>
              <a:t> - </a:t>
            </a:r>
            <a:r>
              <a:rPr lang="ru-RU" sz="1600" dirty="0" err="1"/>
              <a:t>Наноструктурирование</a:t>
            </a:r>
            <a:r>
              <a:rPr lang="ru-RU" sz="1600" dirty="0"/>
              <a:t> микросфер на основе кремния с использованием изотопа P-32 и на основе аморфных материалов с использованием изотопа Y-90 для лечения рака печени.</a:t>
            </a:r>
          </a:p>
        </p:txBody>
      </p:sp>
      <p:pic>
        <p:nvPicPr>
          <p:cNvPr id="10" name="Рисунок 9" descr="1c9e134a43c1e900ca2911a9566cdc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33056"/>
            <a:ext cx="3528392" cy="2348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630932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Производство </a:t>
            </a:r>
            <a:r>
              <a:rPr lang="ru-RU" sz="1400" dirty="0" err="1"/>
              <a:t>микроисточников</a:t>
            </a:r>
            <a:r>
              <a:rPr lang="ru-RU" sz="1400" dirty="0"/>
              <a:t> для </a:t>
            </a:r>
            <a:r>
              <a:rPr lang="ru-RU" sz="1400" dirty="0" err="1"/>
              <a:t>низкодозной</a:t>
            </a:r>
            <a:r>
              <a:rPr lang="ru-RU" sz="1400" dirty="0"/>
              <a:t> </a:t>
            </a:r>
            <a:r>
              <a:rPr lang="ru-RU" sz="1400" dirty="0" err="1"/>
              <a:t>брахитерапии</a:t>
            </a:r>
            <a:r>
              <a:rPr lang="ru-RU" sz="1400" dirty="0"/>
              <a:t> введено в эксплуатацию в 2015 году на площадях Объединенного института ядерных исследований</a:t>
            </a:r>
          </a:p>
        </p:txBody>
      </p:sp>
      <p:pic>
        <p:nvPicPr>
          <p:cNvPr id="81922" name="Picture 2" descr="&amp;Mcy;&amp;icy;&amp;kcy;&amp;rcy;&amp;ocy;&amp;icy;&amp;scy;&amp;tcy;&amp;ocy;&amp;chcy;&amp;ncy;&amp;icy;&amp;kcy;&amp;acy;&amp;mcy;&amp;icy; &amp;rcy;&amp;iecy;&amp;zcy;&amp;icy;&amp;dcy;&amp;iecy;&amp;ncy;&amp;tcy;&amp;acy; &amp;Ocy;&amp;Ecy;&amp;Zcy; «&amp;Dcy;&amp;ucy;&amp;bcy;&amp;ncy;&amp;acy;» &amp;bcy;&amp;ucy;&amp;dcy;&amp;ucy;&amp;tcy; &amp;ocy;&amp;bcy;&amp;iecy;&amp;scy;&amp;pcy;&amp;iecy;&amp;chcy;&amp;iecy;&amp;ncy;&amp;ycy; &amp;vcy;&amp;scy;&amp;iecy; &amp;scy;&amp;pcy;&amp;iecy;&amp;tscy;&amp;icy;&amp;acy;&amp;lcy;&amp;icy;&amp;zcy;&amp;icy;&amp;rcy;&amp;ocy;&amp;vcy;&amp;acy;&amp;ncy;&amp;ncy;&amp;ycy;&amp;iecy; &amp;mcy;&amp;iecy;&amp;dcy;&amp;tscy;&amp;iecy;&amp;ncy;&amp;tcy;&amp;rcy;&amp;ycy; &amp;Kcy;&amp;acy;&amp;zcy;&amp;acy;&amp;khcy;&amp;scy;&amp;tcy;&amp;acy;&amp;ncy;&amp;acy; &amp;icy; &amp;Rcy;&amp;ocy;&amp;scy;&amp;scy;&amp;i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3456384" cy="23042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59632" y="188640"/>
            <a:ext cx="720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70658" name="Picture 2" descr="http://dubna-oez.ru/images/data/gallery/7_small_138235178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828071"/>
            <a:ext cx="648072" cy="570304"/>
          </a:xfrm>
          <a:prstGeom prst="rect">
            <a:avLst/>
          </a:prstGeom>
          <a:noFill/>
        </p:spPr>
      </p:pic>
      <p:pic>
        <p:nvPicPr>
          <p:cNvPr id="15" name="Рисунок 14" descr="MTK MO_LOGO_col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332656"/>
            <a:ext cx="940071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фон.jpg">
            <a:extLst>
              <a:ext uri="{FF2B5EF4-FFF2-40B4-BE49-F238E27FC236}">
                <a16:creationId xmlns:a16="http://schemas.microsoft.com/office/drawing/2014/main" xmlns="" id="{674B7F05-B678-4E23-96FD-09D6F4B5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AABA221-9FDF-4A4E-ADAD-2B53811AFA5C}"/>
              </a:ext>
            </a:extLst>
          </p:cNvPr>
          <p:cNvSpPr/>
          <p:nvPr/>
        </p:nvSpPr>
        <p:spPr>
          <a:xfrm>
            <a:off x="1259632" y="188640"/>
            <a:ext cx="720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11" name="Рисунок 10" descr="MTK MO_LOGO_color.png">
            <a:extLst>
              <a:ext uri="{FF2B5EF4-FFF2-40B4-BE49-F238E27FC236}">
                <a16:creationId xmlns:a16="http://schemas.microsoft.com/office/drawing/2014/main" xmlns="" id="{0420DCD7-02F1-4049-A86A-4E09E9D859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32656"/>
            <a:ext cx="940071" cy="93610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5DFA1D7-AC98-448B-A996-07DCF70F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 descr="Изображение выглядит как трава, дорога, сцена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E86C026-4759-4CA1-B36F-DE7B52A97C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14955" r="14008" b="19940"/>
          <a:stretch/>
        </p:blipFill>
        <p:spPr>
          <a:xfrm>
            <a:off x="395536" y="2308046"/>
            <a:ext cx="3888432" cy="2539118"/>
          </a:xfrm>
          <a:prstGeom prst="rect">
            <a:avLst/>
          </a:prstGeom>
        </p:spPr>
      </p:pic>
      <p:pic>
        <p:nvPicPr>
          <p:cNvPr id="71682" name="Picture 2" descr="http://www.unix-medical.ru/img/base_images/236/0/NovalisTx_11_xxx.jpg">
            <a:extLst>
              <a:ext uri="{FF2B5EF4-FFF2-40B4-BE49-F238E27FC236}">
                <a16:creationId xmlns:a16="http://schemas.microsoft.com/office/drawing/2014/main" xmlns="" id="{EE611FE9-4BAE-4A22-B7DA-8CF8191B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8046"/>
            <a:ext cx="3600400" cy="25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B0258C4-B62F-47FA-8E0C-9F360AA38017}"/>
              </a:ext>
            </a:extLst>
          </p:cNvPr>
          <p:cNvSpPr/>
          <p:nvPr/>
        </p:nvSpPr>
        <p:spPr>
          <a:xfrm>
            <a:off x="4644008" y="5042750"/>
            <a:ext cx="3302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Система лучевой терапии </a:t>
            </a:r>
            <a:r>
              <a:rPr lang="ru-RU" sz="1600" dirty="0" err="1"/>
              <a:t>Novalis</a:t>
            </a:r>
            <a:r>
              <a:rPr lang="ru-RU" sz="1600" dirty="0"/>
              <a:t> </a:t>
            </a:r>
            <a:r>
              <a:rPr lang="ru-RU" sz="1600" dirty="0" err="1"/>
              <a:t>Tx</a:t>
            </a:r>
            <a:endParaRPr lang="ru-RU" sz="1600" dirty="0"/>
          </a:p>
          <a:p>
            <a:pPr algn="ctr"/>
            <a:r>
              <a:rPr lang="ru-RU" sz="1600" b="0" i="0" dirty="0">
                <a:effectLst/>
              </a:rPr>
              <a:t>Разработка </a:t>
            </a:r>
            <a:r>
              <a:rPr lang="en-US" sz="1600" b="0" i="0" dirty="0">
                <a:effectLst/>
              </a:rPr>
              <a:t>VARIAN Medical Systems</a:t>
            </a:r>
            <a:endParaRPr lang="ru-RU" sz="1600" b="0" i="0" dirty="0"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3EEB49-4873-49C7-94A2-1AB64B740ECD}"/>
              </a:ext>
            </a:extLst>
          </p:cNvPr>
          <p:cNvSpPr/>
          <p:nvPr/>
        </p:nvSpPr>
        <p:spPr>
          <a:xfrm>
            <a:off x="1691680" y="123476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C272F"/>
                </a:solidFill>
                <a:latin typeface="+mj-lt"/>
              </a:rPr>
              <a:t>ООО "Фабрика радиотерапевтической техники"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B59EFB-720B-46B7-BD4F-75619EA5A385}"/>
              </a:ext>
            </a:extLst>
          </p:cNvPr>
          <p:cNvSpPr txBox="1"/>
          <p:nvPr/>
        </p:nvSpPr>
        <p:spPr>
          <a:xfrm>
            <a:off x="246656" y="4919640"/>
            <a:ext cx="403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Строительство площади </a:t>
            </a:r>
            <a:r>
              <a:rPr lang="ru-RU" sz="1600" dirty="0">
                <a:solidFill>
                  <a:srgbClr val="2C272F"/>
                </a:solidFill>
              </a:rPr>
              <a:t>ООО "Фабрика радиотерапевтической техники"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282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фон.jpg">
            <a:extLst>
              <a:ext uri="{FF2B5EF4-FFF2-40B4-BE49-F238E27FC236}">
                <a16:creationId xmlns:a16="http://schemas.microsoft.com/office/drawing/2014/main" xmlns="" id="{B07B7F11-E309-42C2-A483-EFE7D2D5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072DC1-70B7-4B96-BEA5-C62F0C73344B}"/>
              </a:ext>
            </a:extLst>
          </p:cNvPr>
          <p:cNvSpPr/>
          <p:nvPr/>
        </p:nvSpPr>
        <p:spPr>
          <a:xfrm>
            <a:off x="1331640" y="260648"/>
            <a:ext cx="713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8" name="Рисунок 7" descr="MTK MO_LOGO_color.png">
            <a:extLst>
              <a:ext uri="{FF2B5EF4-FFF2-40B4-BE49-F238E27FC236}">
                <a16:creationId xmlns:a16="http://schemas.microsoft.com/office/drawing/2014/main" xmlns="" id="{DEAAD72A-47B1-4196-8EC1-7F00500CBC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32656"/>
            <a:ext cx="940071" cy="93610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04D8878-3776-4346-96F1-ADBA2764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Рисунок 3" descr="Изображение выглядит как трава, внешний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8640FA4-9CCF-4627-B890-DD0A99EC9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49" y="2733465"/>
            <a:ext cx="5148064" cy="3344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0BAFC0-A8EC-4D77-AC47-E7D76C0F391F}"/>
              </a:ext>
            </a:extLst>
          </p:cNvPr>
          <p:cNvSpPr txBox="1"/>
          <p:nvPr/>
        </p:nvSpPr>
        <p:spPr>
          <a:xfrm>
            <a:off x="1101730" y="1976894"/>
            <a:ext cx="633670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Фармацевтическая продукция для лечения астмы и хронических обструктивных заболеваний легких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8D85EE-5FEB-4B89-8ACC-72EF1BF99994}"/>
              </a:ext>
            </a:extLst>
          </p:cNvPr>
          <p:cNvSpPr/>
          <p:nvPr/>
        </p:nvSpPr>
        <p:spPr>
          <a:xfrm>
            <a:off x="3198194" y="1193960"/>
            <a:ext cx="2747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ООО ПСК «ФАРМА»</a:t>
            </a:r>
          </a:p>
        </p:txBody>
      </p:sp>
      <p:pic>
        <p:nvPicPr>
          <p:cNvPr id="69634" name="Picture 2" descr="http://www.tverstroi.ru/upload/iblock/caf/caf2fe59194844d5f4540ecab4f4bd7f.jpg">
            <a:extLst>
              <a:ext uri="{FF2B5EF4-FFF2-40B4-BE49-F238E27FC236}">
                <a16:creationId xmlns:a16="http://schemas.microsoft.com/office/drawing/2014/main" xmlns="" id="{D68C3E43-1EAB-4B88-B3BB-D3CCB07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67" y="896526"/>
            <a:ext cx="1979712" cy="10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2B5922-78D5-492B-9532-A60E566D4F40}"/>
              </a:ext>
            </a:extLst>
          </p:cNvPr>
          <p:cNvSpPr txBox="1"/>
          <p:nvPr/>
        </p:nvSpPr>
        <p:spPr>
          <a:xfrm>
            <a:off x="2148891" y="6162996"/>
            <a:ext cx="3790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Строительство завода ООО ПСК «</a:t>
            </a:r>
            <a:r>
              <a:rPr lang="ru-RU" sz="1600" dirty="0" err="1"/>
              <a:t>Фарма</a:t>
            </a:r>
            <a:r>
              <a:rPr lang="ru-RU" sz="1600" dirty="0"/>
              <a:t>»</a:t>
            </a:r>
            <a:endParaRPr lang="en-US" sz="1600" dirty="0"/>
          </a:p>
          <a:p>
            <a:r>
              <a:rPr lang="ru-RU" sz="1600" dirty="0"/>
              <a:t>Ввод в эксплуатацию – 2018год</a:t>
            </a:r>
          </a:p>
        </p:txBody>
      </p:sp>
    </p:spTree>
    <p:extLst>
      <p:ext uri="{BB962C8B-B14F-4D97-AF65-F5344CB8AC3E}">
        <p14:creationId xmlns:p14="http://schemas.microsoft.com/office/powerpoint/2010/main" val="397678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фон.jpg">
            <a:extLst>
              <a:ext uri="{FF2B5EF4-FFF2-40B4-BE49-F238E27FC236}">
                <a16:creationId xmlns:a16="http://schemas.microsoft.com/office/drawing/2014/main" xmlns="" id="{A7A93FD5-77D3-4BED-B5AA-20D0F255B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MTK MO_LOGO_color.png">
            <a:extLst>
              <a:ext uri="{FF2B5EF4-FFF2-40B4-BE49-F238E27FC236}">
                <a16:creationId xmlns:a16="http://schemas.microsoft.com/office/drawing/2014/main" xmlns="" id="{BB359A05-E24A-4098-8E75-92FA19ACD3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32656"/>
            <a:ext cx="940071" cy="93610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736C416-9866-4E08-86B5-5C3E0912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AC62-1784-41DA-809A-426202D6F6C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280D38-58BB-47C4-9E4E-EB48B9F5622D}"/>
              </a:ext>
            </a:extLst>
          </p:cNvPr>
          <p:cNvSpPr txBox="1"/>
          <p:nvPr/>
        </p:nvSpPr>
        <p:spPr>
          <a:xfrm>
            <a:off x="323528" y="1398354"/>
            <a:ext cx="83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Цель семинара и выставки: представить Министерству здравоохранения Московской области, медицинским округам, расположенным в области, лечебно-профилактическим учреждениям первые возможности создания в Московской области крупнейшей в стране площадке по разработке и производству медицинских изделий, завязать рабочие контакты между поставщиками и потребителями.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50D794A-0519-45A5-8764-C1351E6ECE88}"/>
              </a:ext>
            </a:extLst>
          </p:cNvPr>
          <p:cNvSpPr/>
          <p:nvPr/>
        </p:nvSpPr>
        <p:spPr>
          <a:xfrm>
            <a:off x="1822865" y="4149080"/>
            <a:ext cx="5364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Мы хотели бы разрабатывать и производить то, что Вам нужно.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99C048C-56BD-4A33-AFFA-4741A06B2D95}"/>
              </a:ext>
            </a:extLst>
          </p:cNvPr>
          <p:cNvSpPr/>
          <p:nvPr/>
        </p:nvSpPr>
        <p:spPr>
          <a:xfrm>
            <a:off x="3851921" y="5782571"/>
            <a:ext cx="5292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mtcmr.ru</a:t>
            </a:r>
            <a:endParaRPr lang="ru-RU" dirty="0"/>
          </a:p>
          <a:p>
            <a:r>
              <a:rPr lang="ru-RU" dirty="0" err="1"/>
              <a:t>Рац</a:t>
            </a:r>
            <a:r>
              <a:rPr lang="ru-RU" dirty="0"/>
              <a:t> Александр Алексеевич – директор НП «Дубна»</a:t>
            </a:r>
          </a:p>
          <a:p>
            <a:r>
              <a:rPr lang="ru-RU" dirty="0"/>
              <a:t>+7(916)157 47 22  </a:t>
            </a:r>
            <a:r>
              <a:rPr lang="en-US" dirty="0"/>
              <a:t>ratzaa@yandex.ru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89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xmlns="" id="{20607F9E-3AAF-435E-845C-6B01862E2EE9}"/>
              </a:ext>
            </a:extLst>
          </p:cNvPr>
          <p:cNvSpPr txBox="1">
            <a:spLocks/>
          </p:cNvSpPr>
          <p:nvPr/>
        </p:nvSpPr>
        <p:spPr>
          <a:xfrm>
            <a:off x="7619764" y="6517722"/>
            <a:ext cx="1381119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8533697-493C-46DC-8F0D-F91D2BD725F0}" type="slidenum">
              <a:rPr lang="ru-RU"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pPr algn="r"/>
              <a:t>2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7A9D8EED-7A0E-4C35-8D6D-10998991725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Резиденты ОЭЗ «Дубна»</a:t>
            </a:r>
          </a:p>
        </p:txBody>
      </p:sp>
      <p:graphicFrame>
        <p:nvGraphicFramePr>
          <p:cNvPr id="27" name="Chart 2">
            <a:extLst>
              <a:ext uri="{FF2B5EF4-FFF2-40B4-BE49-F238E27FC236}">
                <a16:creationId xmlns:a16="http://schemas.microsoft.com/office/drawing/2014/main" xmlns="" id="{13DC3E40-5DFA-44C6-9624-3357D7AF0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782873"/>
              </p:ext>
            </p:extLst>
          </p:nvPr>
        </p:nvGraphicFramePr>
        <p:xfrm>
          <a:off x="3928120" y="569227"/>
          <a:ext cx="4789040" cy="263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BE8B7C09-5718-43EC-A437-F41F93CAE76C}"/>
              </a:ext>
            </a:extLst>
          </p:cNvPr>
          <p:cNvCxnSpPr/>
          <p:nvPr/>
        </p:nvCxnSpPr>
        <p:spPr>
          <a:xfrm>
            <a:off x="4067944" y="692696"/>
            <a:ext cx="0" cy="3024336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2810A1D-D4D0-4D01-88E3-CC56E33DFB33}"/>
                  </a:ext>
                </a:extLst>
              </p:cNvPr>
              <p:cNvSpPr txBox="1"/>
              <p:nvPr/>
            </p:nvSpPr>
            <p:spPr>
              <a:xfrm>
                <a:off x="46543" y="4343400"/>
                <a:ext cx="4085093" cy="1447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cs typeface="Arial" pitchFamily="34" charset="0"/>
                  </a:rPr>
                  <a:t>Территория – 187,7 га</a:t>
                </a:r>
              </a:p>
              <a:p>
                <a:pPr algn="ctr"/>
                <a:r>
                  <a:rPr lang="ru-RU" dirty="0">
                    <a:cs typeface="Arial" pitchFamily="34" charset="0"/>
                  </a:rPr>
                  <a:t>Дополнительная территория 41,7 га</a:t>
                </a:r>
              </a:p>
              <a:p>
                <a:pPr algn="ctr"/>
                <a:r>
                  <a:rPr lang="ru-RU" dirty="0">
                    <a:cs typeface="Arial" pitchFamily="34" charset="0"/>
                  </a:rPr>
                  <a:t>Показатели развития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план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факт</m:t>
                        </m:r>
                      </m:den>
                    </m:f>
                  </m:oMath>
                </a14:m>
                <a:endParaRPr lang="ru-RU" dirty="0">
                  <a:cs typeface="Arial" pitchFamily="34" charset="0"/>
                </a:endParaRPr>
              </a:p>
              <a:p>
                <a:pPr algn="ctr"/>
                <a:r>
                  <a:rPr lang="ru-RU" dirty="0">
                    <a:cs typeface="Arial" pitchFamily="34" charset="0"/>
                  </a:rPr>
                  <a:t>Количество резидентов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132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300</m:t>
                        </m:r>
                      </m:den>
                    </m:f>
                  </m:oMath>
                </a14:m>
                <a:endParaRPr lang="ru-RU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810A1D-D4D0-4D01-88E3-CC56E33D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3" y="4343400"/>
                <a:ext cx="4085093" cy="1447127"/>
              </a:xfrm>
              <a:prstGeom prst="rect">
                <a:avLst/>
              </a:prstGeom>
              <a:blipFill>
                <a:blip r:embed="rId3"/>
                <a:stretch>
                  <a:fillRect t="-2532" b="-1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ttp://dubna-oez.ru/images/data/gallery/7_small_1327990978.jpg">
            <a:extLst>
              <a:ext uri="{FF2B5EF4-FFF2-40B4-BE49-F238E27FC236}">
                <a16:creationId xmlns:a16="http://schemas.microsoft.com/office/drawing/2014/main" xmlns="" id="{925077E2-2E19-4490-9307-4BC8EEB61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792" y="6042991"/>
            <a:ext cx="1403520" cy="533339"/>
          </a:xfrm>
          <a:prstGeom prst="rect">
            <a:avLst/>
          </a:prstGeom>
          <a:noFill/>
        </p:spPr>
      </p:pic>
      <p:pic>
        <p:nvPicPr>
          <p:cNvPr id="31" name="Picture 10" descr="FME-Russia">
            <a:extLst>
              <a:ext uri="{FF2B5EF4-FFF2-40B4-BE49-F238E27FC236}">
                <a16:creationId xmlns:a16="http://schemas.microsoft.com/office/drawing/2014/main" xmlns="" id="{F7A8539B-7055-48D6-B3E7-EABDE7D4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042992"/>
            <a:ext cx="2027305" cy="432048"/>
          </a:xfrm>
          <a:prstGeom prst="rect">
            <a:avLst/>
          </a:prstGeom>
          <a:noFill/>
        </p:spPr>
      </p:pic>
      <p:pic>
        <p:nvPicPr>
          <p:cNvPr id="32" name="Picture 14" descr="http://dubna-oez.ru/images/data/gallery/7_small_1327661900.png">
            <a:extLst>
              <a:ext uri="{FF2B5EF4-FFF2-40B4-BE49-F238E27FC236}">
                <a16:creationId xmlns:a16="http://schemas.microsoft.com/office/drawing/2014/main" xmlns="" id="{38088E69-27FC-4D85-B86F-CDA68DA3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6021288"/>
            <a:ext cx="1030634" cy="597768"/>
          </a:xfrm>
          <a:prstGeom prst="rect">
            <a:avLst/>
          </a:prstGeom>
          <a:noFill/>
        </p:spPr>
      </p:pic>
      <p:pic>
        <p:nvPicPr>
          <p:cNvPr id="33" name="Picture 2" descr="BEBIG Company">
            <a:extLst>
              <a:ext uri="{FF2B5EF4-FFF2-40B4-BE49-F238E27FC236}">
                <a16:creationId xmlns:a16="http://schemas.microsoft.com/office/drawing/2014/main" xmlns="" id="{4E4379DB-B87C-4082-B31B-B6938BC2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8071" y="6117206"/>
            <a:ext cx="1270954" cy="410244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0D34700-494D-4A74-AF61-81B28E3C53EF}"/>
              </a:ext>
            </a:extLst>
          </p:cNvPr>
          <p:cNvSpPr txBox="1"/>
          <p:nvPr/>
        </p:nvSpPr>
        <p:spPr>
          <a:xfrm>
            <a:off x="4079025" y="2852936"/>
            <a:ext cx="5064975" cy="10584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Picture 2" descr="http://russiaindustrialpark.ru/sites/default/files/ridiko.jpg">
            <a:extLst>
              <a:ext uri="{FF2B5EF4-FFF2-40B4-BE49-F238E27FC236}">
                <a16:creationId xmlns:a16="http://schemas.microsoft.com/office/drawing/2014/main" xmlns="" id="{528708A6-37D1-4907-BEA1-0881D62B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0818" y="6042991"/>
            <a:ext cx="864096" cy="484459"/>
          </a:xfrm>
          <a:prstGeom prst="rect">
            <a:avLst/>
          </a:prstGeom>
          <a:noFill/>
        </p:spPr>
      </p:pic>
      <p:pic>
        <p:nvPicPr>
          <p:cNvPr id="37" name="Рисунок 7" descr="МО.png">
            <a:extLst>
              <a:ext uri="{FF2B5EF4-FFF2-40B4-BE49-F238E27FC236}">
                <a16:creationId xmlns:a16="http://schemas.microsoft.com/office/drawing/2014/main" xmlns="" id="{725C7B55-4455-4A50-90FB-40B093B2CF3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20824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8" descr="дубна.png">
            <a:extLst>
              <a:ext uri="{FF2B5EF4-FFF2-40B4-BE49-F238E27FC236}">
                <a16:creationId xmlns:a16="http://schemas.microsoft.com/office/drawing/2014/main" xmlns="" id="{0437860A-A4DA-4857-97CA-21D78799AE9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3963" y="120824"/>
            <a:ext cx="609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9" descr="оэз.png">
            <a:extLst>
              <a:ext uri="{FF2B5EF4-FFF2-40B4-BE49-F238E27FC236}">
                <a16:creationId xmlns:a16="http://schemas.microsoft.com/office/drawing/2014/main" xmlns="" id="{FC2BD18E-8FB0-45EA-9018-6FFEDC198DD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59763" y="44624"/>
            <a:ext cx="808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62B399-2108-44EC-87F4-4A7C5B96BA7F}"/>
              </a:ext>
            </a:extLst>
          </p:cNvPr>
          <p:cNvSpPr txBox="1"/>
          <p:nvPr/>
        </p:nvSpPr>
        <p:spPr>
          <a:xfrm>
            <a:off x="4932040" y="1700808"/>
            <a:ext cx="576064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A6342EB-EDD2-485C-968B-B6F78505A82A}"/>
              </a:ext>
            </a:extLst>
          </p:cNvPr>
          <p:cNvSpPr txBox="1"/>
          <p:nvPr/>
        </p:nvSpPr>
        <p:spPr>
          <a:xfrm>
            <a:off x="4906888" y="1299644"/>
            <a:ext cx="720080" cy="6480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1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9C33EE9-762E-4F3A-BAB1-50FAD7AF999E}"/>
              </a:ext>
            </a:extLst>
          </p:cNvPr>
          <p:cNvSpPr txBox="1"/>
          <p:nvPr/>
        </p:nvSpPr>
        <p:spPr>
          <a:xfrm>
            <a:off x="5673824" y="1484784"/>
            <a:ext cx="842392" cy="79208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40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AC423F4-4B3D-4CC0-BD43-AF8C606B9780}"/>
              </a:ext>
            </a:extLst>
          </p:cNvPr>
          <p:cNvSpPr txBox="1"/>
          <p:nvPr/>
        </p:nvSpPr>
        <p:spPr>
          <a:xfrm>
            <a:off x="5169768" y="19168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Perpetua" pitchFamily="18" charset="0"/>
                <a:ea typeface="+mj-ea"/>
                <a:cs typeface="+mj-cs"/>
              </a:rPr>
              <a:t>40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0985992-8D41-4DF5-AC5F-C87263644214}"/>
              </a:ext>
            </a:extLst>
          </p:cNvPr>
          <p:cNvSpPr txBox="1"/>
          <p:nvPr/>
        </p:nvSpPr>
        <p:spPr>
          <a:xfrm>
            <a:off x="4427984" y="150648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30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D8BDA1A-547A-4BC0-A409-C84866F3C248}"/>
              </a:ext>
            </a:extLst>
          </p:cNvPr>
          <p:cNvSpPr/>
          <p:nvPr/>
        </p:nvSpPr>
        <p:spPr>
          <a:xfrm>
            <a:off x="4043476" y="3056573"/>
            <a:ext cx="51360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вновь созданных рабочих мест: 3069.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 частных производственных и научно-производственных  комплексов  общей площадью – 62 тыс. кв. м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резидентов в проекты: 12,83 млрд. р</a:t>
            </a:r>
          </a:p>
          <a:p>
            <a:pPr algn="ctr">
              <a:spcBef>
                <a:spcPct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Произведено продукции компаниями-резидентами: 18,77 млрд. р</a:t>
            </a:r>
          </a:p>
        </p:txBody>
      </p:sp>
      <p:graphicFrame>
        <p:nvGraphicFramePr>
          <p:cNvPr id="49" name="Диаграмма 48">
            <a:extLst>
              <a:ext uri="{FF2B5EF4-FFF2-40B4-BE49-F238E27FC236}">
                <a16:creationId xmlns:a16="http://schemas.microsoft.com/office/drawing/2014/main" xmlns="" id="{0E376804-89A5-468B-B3E1-0324FAF57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141070"/>
              </p:ext>
            </p:extLst>
          </p:nvPr>
        </p:nvGraphicFramePr>
        <p:xfrm>
          <a:off x="111732" y="750699"/>
          <a:ext cx="395471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91F3A05B-3CAA-4E02-9130-E36871C5D72F}"/>
                  </a:ext>
                </a:extLst>
              </p:cNvPr>
              <p:cNvSpPr/>
              <p:nvPr/>
            </p:nvSpPr>
            <p:spPr>
              <a:xfrm>
                <a:off x="3798168" y="4178837"/>
                <a:ext cx="4572000" cy="17565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dirty="0">
                    <a:cs typeface="Arial" pitchFamily="34" charset="0"/>
                  </a:rPr>
                  <a:t>Рабочие места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3069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8000</m:t>
                        </m:r>
                      </m:den>
                    </m:f>
                  </m:oMath>
                </a14:m>
                <a:endParaRPr lang="ru-RU" dirty="0">
                  <a:cs typeface="Arial" pitchFamily="34" charset="0"/>
                </a:endParaRPr>
              </a:p>
              <a:p>
                <a:pPr algn="ctr"/>
                <a:r>
                  <a:rPr lang="ru-RU" dirty="0">
                    <a:cs typeface="Arial" pitchFamily="34" charset="0"/>
                  </a:rPr>
                  <a:t>Бюджетные инвестиции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12,5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17,9</m:t>
                        </m:r>
                      </m:den>
                    </m:f>
                  </m:oMath>
                </a14:m>
                <a:endParaRPr lang="ru-RU" dirty="0">
                  <a:cs typeface="Arial" pitchFamily="34" charset="0"/>
                </a:endParaRPr>
              </a:p>
              <a:p>
                <a:pPr algn="ctr"/>
                <a:r>
                  <a:rPr lang="ru-RU" dirty="0">
                    <a:cs typeface="Arial" pitchFamily="34" charset="0"/>
                  </a:rPr>
                  <a:t>Частные инвестиции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12,8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39,9</m:t>
                        </m:r>
                      </m:den>
                    </m:f>
                  </m:oMath>
                </a14:m>
                <a:endParaRPr lang="ru-RU" dirty="0">
                  <a:cs typeface="Arial" pitchFamily="34" charset="0"/>
                </a:endParaRPr>
              </a:p>
              <a:p>
                <a:pPr algn="ctr"/>
                <a:r>
                  <a:rPr lang="ru-RU" dirty="0">
                    <a:cs typeface="Arial" pitchFamily="34" charset="0"/>
                  </a:rPr>
                  <a:t>Производство продукции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5,4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27,0</m:t>
                        </m:r>
                      </m:den>
                    </m:f>
                  </m:oMath>
                </a14:m>
                <a:endParaRPr lang="ru-RU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1F3A05B-3CAA-4E02-9130-E36871C5D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68" y="4178837"/>
                <a:ext cx="4572000" cy="1756571"/>
              </a:xfrm>
              <a:prstGeom prst="rect">
                <a:avLst/>
              </a:prstGeom>
              <a:blipFill>
                <a:blip r:embed="rId13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56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фон.jpg">
            <a:extLst>
              <a:ext uri="{FF2B5EF4-FFF2-40B4-BE49-F238E27FC236}">
                <a16:creationId xmlns:a16="http://schemas.microsoft.com/office/drawing/2014/main" xmlns="" id="{0563B97C-9424-45E6-AFC6-EA65E160E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100"/>
            <a:ext cx="9363076" cy="7023100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4626283-04DC-4893-B6AD-6EB50925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EAAC62-1784-41DA-809A-426202D6F6C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" name="Рисунок 2" descr="Изображение выглядит как трава, дерево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238D069-F7C0-417C-A9E8-4431AFFA8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b="18199"/>
          <a:stretch/>
        </p:blipFill>
        <p:spPr>
          <a:xfrm>
            <a:off x="1331640" y="1545787"/>
            <a:ext cx="6840760" cy="4803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465D59-A1AD-4E06-AED5-FAB1C1AF388C}"/>
              </a:ext>
            </a:extLst>
          </p:cNvPr>
          <p:cNvSpPr txBox="1"/>
          <p:nvPr/>
        </p:nvSpPr>
        <p:spPr>
          <a:xfrm>
            <a:off x="1766529" y="621782"/>
            <a:ext cx="5830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экономическая зона «Дубна»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№2 Новая промышленная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92701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308" y="714356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/>
              <a:t>ООО «</a:t>
            </a:r>
            <a:r>
              <a:rPr lang="ru-RU" sz="2800" dirty="0" err="1"/>
              <a:t>Виробан</a:t>
            </a:r>
            <a:r>
              <a:rPr lang="ru-RU" sz="2800" dirty="0"/>
              <a:t>» (группа «</a:t>
            </a:r>
            <a:r>
              <a:rPr lang="ru-RU" sz="2800" dirty="0" err="1"/>
              <a:t>Дельрус</a:t>
            </a:r>
            <a:r>
              <a:rPr lang="ru-RU" sz="2800" dirty="0"/>
              <a:t>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71415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Предприятие занимается  в Дубне производством одноразовых медицинских изделий из полимерных материалов. Продукция, выпускаемая компанией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Виробан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применяется в различных областях медицины и отвечает всем современным требованиям качества и безопасности.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43816" y="2658070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настоящее время предприятие выпускает более 30 наименований изделий, постоянно увеличивая ассортимент новыми продуктами.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65504" y="356404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Вся продукция зарегистрирована, имеет все необходимые разрешительные документы и успешно поставляется во все регионы России, а также в страны СНГ</a:t>
            </a:r>
          </a:p>
        </p:txBody>
      </p:sp>
      <p:pic>
        <p:nvPicPr>
          <p:cNvPr id="13" name="Рисунок 12" descr="Untitled-11.jpg"/>
          <p:cNvPicPr>
            <a:picLocks noChangeAspect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>
          <a:xfrm>
            <a:off x="1691680" y="764704"/>
            <a:ext cx="630972" cy="6883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3608" y="11663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36866" name="Picture 2" descr="line mana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504" y="4544568"/>
            <a:ext cx="2095500" cy="2295526"/>
          </a:xfrm>
          <a:prstGeom prst="rect">
            <a:avLst/>
          </a:prstGeom>
          <a:noFill/>
        </p:spPr>
      </p:pic>
      <p:pic>
        <p:nvPicPr>
          <p:cNvPr id="36868" name="Picture 4" descr="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24125"/>
            <a:ext cx="2381250" cy="4333875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EAAC62-1784-41DA-809A-426202D6F6C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7" name="Рисунок 16" descr="MTK MO_LOGO_c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260648"/>
            <a:ext cx="940071" cy="936104"/>
          </a:xfrm>
          <a:prstGeom prst="rect">
            <a:avLst/>
          </a:prstGeom>
        </p:spPr>
      </p:pic>
      <p:sp>
        <p:nvSpPr>
          <p:cNvPr id="4" name="AutoShape 4" descr="http://www.naukograd-dubna.ru/upload/iblock/63d/panorama_tenzor.jpg">
            <a:extLst>
              <a:ext uri="{FF2B5EF4-FFF2-40B4-BE49-F238E27FC236}">
                <a16:creationId xmlns:a16="http://schemas.microsoft.com/office/drawing/2014/main" xmlns="" id="{F82D52CA-BF6F-4B68-BE91-0E823BC16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4" name="Picture 6" descr="https://im0-tub-ru.yandex.net/i?id=694e3c90de3eb72279ee4ae47ef5bda2-l&amp;n=13">
            <a:extLst>
              <a:ext uri="{FF2B5EF4-FFF2-40B4-BE49-F238E27FC236}">
                <a16:creationId xmlns:a16="http://schemas.microsoft.com/office/drawing/2014/main" xmlns="" id="{016D4494-9BC6-46BA-AC0B-0F6739ED0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9" t="33451" r="11867" b="28890"/>
          <a:stretch/>
        </p:blipFill>
        <p:spPr bwMode="auto">
          <a:xfrm>
            <a:off x="4948264" y="4864187"/>
            <a:ext cx="3876426" cy="14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3" y="16918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480720" cy="634082"/>
          </a:xfrm>
        </p:spPr>
        <p:txBody>
          <a:bodyPr>
            <a:normAutofit/>
          </a:bodyPr>
          <a:lstStyle/>
          <a:p>
            <a:r>
              <a:rPr lang="ru-RU" sz="2400" dirty="0"/>
              <a:t>ООО «</a:t>
            </a:r>
            <a:r>
              <a:rPr lang="ru-RU" sz="2400" dirty="0" err="1"/>
              <a:t>Гекса-Нетканые</a:t>
            </a:r>
            <a:r>
              <a:rPr lang="ru-RU" sz="2400" dirty="0"/>
              <a:t> материалы», г. Дубна</a:t>
            </a:r>
          </a:p>
        </p:txBody>
      </p:sp>
      <p:pic>
        <p:nvPicPr>
          <p:cNvPr id="13314" name="Picture 2" descr="image descrip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860113"/>
            <a:ext cx="1008112" cy="904716"/>
          </a:xfrm>
          <a:prstGeom prst="rect">
            <a:avLst/>
          </a:prstGeom>
          <a:noFill/>
        </p:spPr>
      </p:pic>
      <p:pic>
        <p:nvPicPr>
          <p:cNvPr id="13316" name="Picture 4" descr="http://gexa.ru/images/cms/data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3008" y="4725145"/>
            <a:ext cx="291092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2" y="6309320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Костюм хирургический из </a:t>
            </a:r>
            <a:r>
              <a:rPr lang="ru-RU" sz="1400" dirty="0" err="1"/>
              <a:t>вуденпалпа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75378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Выпускает одноразовую продукцию медицинского назначения: одежду, белье, инструменты - более 200 вариантов изделий. Все изготовление в условиях соблюдения повышенных санитарно-эпидемиологических требований.</a:t>
            </a:r>
          </a:p>
        </p:txBody>
      </p:sp>
      <p:pic>
        <p:nvPicPr>
          <p:cNvPr id="12" name="Рисунок 11" descr="C:\Users\mms\Desktop\каталог мед\IMG_38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708920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59632" y="445446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Предприятия г. Дубны – разработчики и производители медицинских изделий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EAAC62-1784-41DA-809A-426202D6F6C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8" name="Рисунок 17" descr="MTK MO_LOGO_col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332656"/>
            <a:ext cx="940071" cy="9361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994D9B-6AB9-4943-A8B9-95062E221E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447" t="10100" r="16401" b="37400"/>
          <a:stretch/>
        </p:blipFill>
        <p:spPr>
          <a:xfrm>
            <a:off x="4381630" y="3284404"/>
            <a:ext cx="4279386" cy="267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фон.jpg">
            <a:extLst>
              <a:ext uri="{FF2B5EF4-FFF2-40B4-BE49-F238E27FC236}">
                <a16:creationId xmlns:a16="http://schemas.microsoft.com/office/drawing/2014/main" xmlns="" id="{B65C123C-E244-47D0-9AD6-0C689ACE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59D0859-0358-4C21-AB3D-EF99ABC0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EAAC62-1784-41DA-809A-426202D6F6C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9634" name="Picture 2" descr="http://www.peterhouse.bg/img/company/alpha_2.jpg">
            <a:extLst>
              <a:ext uri="{FF2B5EF4-FFF2-40B4-BE49-F238E27FC236}">
                <a16:creationId xmlns:a16="http://schemas.microsoft.com/office/drawing/2014/main" xmlns="" id="{1681CABE-6DFB-428B-B13E-343BF8A8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90" y="2482371"/>
            <a:ext cx="3922736" cy="24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http://www.nanonewsnet.ru/files/users/u282/2009/trackpore_1.jpg">
            <a:extLst>
              <a:ext uri="{FF2B5EF4-FFF2-40B4-BE49-F238E27FC236}">
                <a16:creationId xmlns:a16="http://schemas.microsoft.com/office/drawing/2014/main" xmlns="" id="{93470D7F-7318-49A7-9C21-D8880B53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1" y="2526910"/>
            <a:ext cx="2857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http://dubnainvest.com/sites/default/files/images/_MG_0368.jpg">
            <a:extLst>
              <a:ext uri="{FF2B5EF4-FFF2-40B4-BE49-F238E27FC236}">
                <a16:creationId xmlns:a16="http://schemas.microsoft.com/office/drawing/2014/main" xmlns="" id="{139E3CEF-48B1-4C15-85BC-D1528987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06" y="4260689"/>
            <a:ext cx="3536987" cy="23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F64D24B-B305-4E8D-B777-DC2EDC7117FA}"/>
              </a:ext>
            </a:extLst>
          </p:cNvPr>
          <p:cNvSpPr/>
          <p:nvPr/>
        </p:nvSpPr>
        <p:spPr>
          <a:xfrm>
            <a:off x="3707904" y="1068705"/>
            <a:ext cx="4210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ЗАО «ТРЕКПОР ТЕХНОЛОДЖИ»</a:t>
            </a:r>
            <a:endParaRPr lang="ru-RU" sz="24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E89BD-1C5D-46CF-82FD-A97B8E9B0C49}"/>
              </a:ext>
            </a:extLst>
          </p:cNvPr>
          <p:cNvSpPr txBox="1"/>
          <p:nvPr/>
        </p:nvSpPr>
        <p:spPr>
          <a:xfrm>
            <a:off x="1246524" y="1969077"/>
            <a:ext cx="565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Производство установок и фильтров для </a:t>
            </a:r>
            <a:r>
              <a:rPr lang="ru-RU" dirty="0" err="1"/>
              <a:t>плазмафереза</a:t>
            </a:r>
            <a:endParaRPr lang="ru-RU" dirty="0"/>
          </a:p>
        </p:txBody>
      </p:sp>
      <p:pic>
        <p:nvPicPr>
          <p:cNvPr id="69640" name="Picture 8" descr="Home">
            <a:extLst>
              <a:ext uri="{FF2B5EF4-FFF2-40B4-BE49-F238E27FC236}">
                <a16:creationId xmlns:a16="http://schemas.microsoft.com/office/drawing/2014/main" xmlns="" id="{A7E71A77-4C79-4AAB-AEC5-D96304EA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01" y="990001"/>
            <a:ext cx="22669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8B39E0C-307E-4235-87AD-FA550304D630}"/>
              </a:ext>
            </a:extLst>
          </p:cNvPr>
          <p:cNvSpPr/>
          <p:nvPr/>
        </p:nvSpPr>
        <p:spPr>
          <a:xfrm>
            <a:off x="1214382" y="18864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13" name="Рисунок 12" descr="MTK MO_LOGO_color.png">
            <a:extLst>
              <a:ext uri="{FF2B5EF4-FFF2-40B4-BE49-F238E27FC236}">
                <a16:creationId xmlns:a16="http://schemas.microsoft.com/office/drawing/2014/main" xmlns="" id="{F29A817B-2F33-49E5-A138-74E5C176BFE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332656"/>
            <a:ext cx="940071" cy="9361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1B01EE-77FE-436B-AA2B-70961DFE2D96}"/>
              </a:ext>
            </a:extLst>
          </p:cNvPr>
          <p:cNvSpPr/>
          <p:nvPr/>
        </p:nvSpPr>
        <p:spPr>
          <a:xfrm>
            <a:off x="279475" y="4546210"/>
            <a:ext cx="2524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Научно-производственный комплекс (НПК) "АЛЬФА"</a:t>
            </a:r>
          </a:p>
        </p:txBody>
      </p:sp>
    </p:spTree>
    <p:extLst>
      <p:ext uri="{BB962C8B-B14F-4D97-AF65-F5344CB8AC3E}">
        <p14:creationId xmlns:p14="http://schemas.microsoft.com/office/powerpoint/2010/main" val="197061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52736"/>
            <a:ext cx="4508004" cy="500066"/>
          </a:xfrm>
        </p:spPr>
        <p:txBody>
          <a:bodyPr>
            <a:normAutofit/>
          </a:bodyPr>
          <a:lstStyle/>
          <a:p>
            <a:r>
              <a:rPr lang="ru-RU" sz="2400" dirty="0"/>
              <a:t>ООО «</a:t>
            </a:r>
            <a:r>
              <a:rPr lang="ru-RU" sz="2400" dirty="0" err="1"/>
              <a:t>Полипак</a:t>
            </a:r>
            <a:r>
              <a:rPr lang="ru-RU" sz="2400" dirty="0"/>
              <a:t>», г. Дубна</a:t>
            </a:r>
          </a:p>
        </p:txBody>
      </p:sp>
      <p:pic>
        <p:nvPicPr>
          <p:cNvPr id="4" name="Содержимое 3" descr="Untitled-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11859" y="784385"/>
            <a:ext cx="936005" cy="916423"/>
          </a:xfrm>
        </p:spPr>
      </p:pic>
      <p:pic>
        <p:nvPicPr>
          <p:cNvPr id="15362" name="Picture 2" descr="ООО Полипа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5921" y="2780928"/>
            <a:ext cx="4528079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772816"/>
            <a:ext cx="759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Литье пластмасс, пресс-формы и штампы, шелкография, покраска пластика, сборка на конвейере, в том числе для медицинских изделий</a:t>
            </a:r>
          </a:p>
          <a:p>
            <a:r>
              <a:rPr lang="ru-RU" dirty="0"/>
              <a:t>ГОСТ Р, ИСО 9001-9008, РОСС </a:t>
            </a:r>
            <a:r>
              <a:rPr lang="en-US" dirty="0"/>
              <a:t>RU/.BR59.</a:t>
            </a:r>
            <a:r>
              <a:rPr lang="ru-RU" dirty="0"/>
              <a:t>К0089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708920"/>
            <a:ext cx="4427984" cy="216024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941168"/>
            <a:ext cx="1965325" cy="1296987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941168"/>
            <a:ext cx="1857375" cy="1296987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69160"/>
            <a:ext cx="2062563" cy="1512168"/>
          </a:xfrm>
          <a:prstGeom prst="rect">
            <a:avLst/>
          </a:prstGeom>
          <a:noFill/>
        </p:spPr>
      </p:pic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934200" y="1772816"/>
          <a:ext cx="22098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Точечный рисунок" r:id="rId10" imgW="2057143" imgH="1038370" progId="PBrush">
                  <p:embed/>
                </p:oleObj>
              </mc:Choice>
              <mc:Fallback>
                <p:oleObj name="Точечный рисунок" r:id="rId10" imgW="2057143" imgH="1038370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772816"/>
                        <a:ext cx="2209800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67744" y="63813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Образцы продукции медицинского назначения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725144"/>
            <a:ext cx="2328863" cy="16922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115616" y="152548"/>
            <a:ext cx="7857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EAAC62-1784-41DA-809A-426202D6F6C2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8" name="Рисунок 17" descr="MTK MO_LOGO_col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08520" y="260648"/>
            <a:ext cx="940071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10" name="Рисунок 9" descr="Аппарат для гемодиализа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81068" y="1412776"/>
            <a:ext cx="280584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Текст 1"/>
          <p:cNvSpPr>
            <a:spLocks noGrp="1"/>
          </p:cNvSpPr>
          <p:nvPr>
            <p:ph type="body" sz="quarter" idx="15"/>
          </p:nvPr>
        </p:nvSpPr>
        <p:spPr>
          <a:xfrm>
            <a:off x="142845" y="2133601"/>
            <a:ext cx="6410356" cy="2081217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Ведется строительство научно-производственного  комплекса по 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производству  изделий для гемодиализа площадью 15 тыс. кв.м.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мест: 55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 в эксплуатацию - 2017 год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значимость: 100%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диализных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фильтров и оборудования в настоящее  время закупается за рубежом.</a:t>
            </a: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Утверждена программа строительства 150 частных диализных центров в Российской Федерации, в том числе 12 – в Московской области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участники проекта: 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Fresenius Medical Care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(Германия)</a:t>
            </a:r>
          </a:p>
          <a:p>
            <a:pPr algn="just">
              <a:defRPr/>
            </a:pP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Заголовок 2"/>
          <p:cNvSpPr>
            <a:spLocks noGrp="1"/>
          </p:cNvSpPr>
          <p:nvPr>
            <p:ph type="title"/>
          </p:nvPr>
        </p:nvSpPr>
        <p:spPr>
          <a:xfrm>
            <a:off x="3419872" y="620688"/>
            <a:ext cx="4214842" cy="6397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«ФРЕРУС»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2" descr="F:\кластер\3_small_13645432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83385"/>
            <a:ext cx="1584176" cy="45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F:\кластер\Фотографии\Фрезениус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4221088"/>
            <a:ext cx="3220512" cy="212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!ПЛАКАТЫ_Выставка\Фрерус\15_2.t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4149080"/>
            <a:ext cx="3168699" cy="223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95738" y="6237288"/>
            <a:ext cx="3024187" cy="36036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Научно-производственный комплекс </a:t>
            </a:r>
            <a:r>
              <a:rPr lang="ru-RU" sz="1400" dirty="0">
                <a:latin typeface="Perpetua" pitchFamily="18" charset="0"/>
              </a:rPr>
              <a:t>ООО «ФРЕРУС», ввод в эксплуатацию – </a:t>
            </a:r>
            <a:r>
              <a:rPr lang="en-US" sz="1400" dirty="0">
                <a:latin typeface="Perpetua" pitchFamily="18" charset="0"/>
              </a:rPr>
              <a:t>I </a:t>
            </a:r>
            <a:r>
              <a:rPr lang="ru-RU" sz="1400" dirty="0" err="1">
                <a:latin typeface="Perpetua" pitchFamily="18" charset="0"/>
              </a:rPr>
              <a:t>кв</a:t>
            </a:r>
            <a:r>
              <a:rPr lang="ru-RU" sz="1400" dirty="0">
                <a:latin typeface="Perpetua" pitchFamily="18" charset="0"/>
              </a:rPr>
              <a:t> 2018 года.</a:t>
            </a:r>
            <a:endParaRPr lang="ru-RU" sz="1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9470" name="Прямоугольник 15"/>
          <p:cNvSpPr>
            <a:spLocks noChangeArrowheads="1"/>
          </p:cNvSpPr>
          <p:nvPr/>
        </p:nvSpPr>
        <p:spPr bwMode="auto">
          <a:xfrm>
            <a:off x="663657" y="6278701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Процедура заместительной почечной терапии  - гемодиализ</a:t>
            </a:r>
            <a:endParaRPr lang="ru-RU" sz="1400" dirty="0">
              <a:latin typeface="Perpetua" pitchFamily="18" charset="0"/>
            </a:endParaRPr>
          </a:p>
        </p:txBody>
      </p:sp>
      <p:sp>
        <p:nvSpPr>
          <p:cNvPr id="19471" name="Прямоугольник 16"/>
          <p:cNvSpPr>
            <a:spLocks noChangeArrowheads="1"/>
          </p:cNvSpPr>
          <p:nvPr/>
        </p:nvSpPr>
        <p:spPr bwMode="auto">
          <a:xfrm>
            <a:off x="6875463" y="5516563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Аппарат для проведения процедуры гемодиализа</a:t>
            </a:r>
            <a:endParaRPr lang="ru-RU" sz="1400">
              <a:latin typeface="Perpetu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592" y="188640"/>
            <a:ext cx="8143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в сфере производства медицинских изделий 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" name="Рисунок 19" descr="MTK MO_LOGO_col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8520" y="260648"/>
            <a:ext cx="940071" cy="9361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4755589-F085-4022-B021-8040AC3A282F}"/>
              </a:ext>
            </a:extLst>
          </p:cNvPr>
          <p:cNvSpPr/>
          <p:nvPr/>
        </p:nvSpPr>
        <p:spPr>
          <a:xfrm>
            <a:off x="244790" y="1193437"/>
            <a:ext cx="628342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Медицинская техника и расходные материалы для проведения процедур заместительной почечной терапии (гемодиализа), включая капиллярные диализаторы (диализные фильтры) последнего поколения, а также аппараты «искусственная почка»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5100"/>
            <a:ext cx="9363076" cy="70231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013176"/>
            <a:ext cx="43924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ru-RU" sz="1400" dirty="0"/>
              <a:t>Строительство собственных производственных</a:t>
            </a:r>
          </a:p>
          <a:p>
            <a:r>
              <a:rPr lang="ru-RU" sz="1400" dirty="0"/>
              <a:t> площадей  - 16000 кв.м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 descr="C:\Documents and Settings\Admin\Рабочий стол\Работа Винтер Рудольф\набираю Рацу\презентация\npk_bet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442417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57224" y="171985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Разработка производство аппаратов лечебного каскадного и донорского  </a:t>
            </a:r>
            <a:r>
              <a:rPr lang="ru-RU" dirty="0" err="1"/>
              <a:t>плазмафереза</a:t>
            </a:r>
            <a:r>
              <a:rPr lang="ru-RU" dirty="0"/>
              <a:t> и </a:t>
            </a:r>
            <a:r>
              <a:rPr lang="ru-RU" dirty="0" err="1"/>
              <a:t>плазмофильтров</a:t>
            </a:r>
            <a:r>
              <a:rPr lang="ru-RU" dirty="0"/>
              <a:t> на основе трековых мембран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1124744"/>
            <a:ext cx="228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ЗАО «НАНОКАСКАД»</a:t>
            </a:r>
            <a:endParaRPr lang="ru-RU" dirty="0"/>
          </a:p>
        </p:txBody>
      </p:sp>
      <p:pic>
        <p:nvPicPr>
          <p:cNvPr id="35842" name="Picture 2" descr="http://nanokaskad.ru/logo_nanokaska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08720"/>
            <a:ext cx="1203615" cy="712540"/>
          </a:xfrm>
          <a:prstGeom prst="rect">
            <a:avLst/>
          </a:prstGeom>
          <a:noFill/>
        </p:spPr>
      </p:pic>
      <p:pic>
        <p:nvPicPr>
          <p:cNvPr id="40962" name="Picture 2" descr="&amp;Kcy;&amp;acy;&amp;rcy;&amp;tcy;&amp;icy;&amp;ncy;&amp;kcy;&amp;icy; &amp;pcy;&amp;ocy; &amp;zcy;&amp;acy;&amp;pcy;&amp;rcy;&amp;ocy;&amp;scy;&amp;ucy; &amp;ncy;&amp;acy;&amp;ncy;&amp;ocy;&amp;kcy;&amp;acy;&amp;scy;&amp;kcy;&amp;acy;&amp;dcy; &amp;dcy;&amp;ucy;&amp;bcy;&amp;n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24944"/>
            <a:ext cx="2797011" cy="2088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80112" y="5013176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Аппарат для каскадного </a:t>
            </a:r>
            <a:r>
              <a:rPr lang="ru-RU" sz="1400" dirty="0" err="1"/>
              <a:t>плазмафереза</a:t>
            </a:r>
            <a:r>
              <a:rPr lang="ru-RU" sz="1400" dirty="0"/>
              <a:t> ООО «НАНО КАСКАД»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1663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Предприятия г. Дубны – разработчики и производители медицинских изделий </a:t>
            </a:r>
          </a:p>
        </p:txBody>
      </p:sp>
      <p:pic>
        <p:nvPicPr>
          <p:cNvPr id="15" name="Рисунок 14" descr="MTK MO_LOGO_c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29" y="260648"/>
            <a:ext cx="940071" cy="936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0A075F-17C5-4F36-AB5B-7769E7144742}"/>
              </a:ext>
            </a:extLst>
          </p:cNvPr>
          <p:cNvSpPr txBox="1"/>
          <p:nvPr/>
        </p:nvSpPr>
        <p:spPr>
          <a:xfrm>
            <a:off x="572696" y="5846923"/>
            <a:ext cx="511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 приостановлен, ведется поиск инвесторов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1201</Words>
  <Application>Microsoft Office PowerPoint</Application>
  <PresentationFormat>Экран (4:3)</PresentationFormat>
  <Paragraphs>146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Perpetua</vt:lpstr>
      <vt:lpstr>Times New Roman</vt:lpstr>
      <vt:lpstr>Тема Office</vt:lpstr>
      <vt:lpstr>Точечный рисунок</vt:lpstr>
      <vt:lpstr>Медико-технический кластер Московской области</vt:lpstr>
      <vt:lpstr>Презентация PowerPoint</vt:lpstr>
      <vt:lpstr>Презентация PowerPoint</vt:lpstr>
      <vt:lpstr>ООО «Виробан» (группа «Дельрус»)</vt:lpstr>
      <vt:lpstr>ООО «Гекса-Нетканые материалы», г. Дубна</vt:lpstr>
      <vt:lpstr>Презентация PowerPoint</vt:lpstr>
      <vt:lpstr>ООО «Полипак», г. Дубна</vt:lpstr>
      <vt:lpstr>ООО «ФРЕРУС»</vt:lpstr>
      <vt:lpstr>Презентация PowerPoint</vt:lpstr>
      <vt:lpstr>ООО «Эйлитон»</vt:lpstr>
      <vt:lpstr>ООО «Медицинская лабораторная техника» (группа ЭМКО)</vt:lpstr>
      <vt:lpstr>ООО «Дубна – Биофарм»  (Входит в группу компаний КСЕНТЕК).</vt:lpstr>
      <vt:lpstr>ООО «Паскаль Медикал»</vt:lpstr>
      <vt:lpstr>ООО «Аркрэй»</vt:lpstr>
      <vt:lpstr>ООО «Гранат Био Тех»</vt:lpstr>
      <vt:lpstr>ЗАО «НаноБрахиТек»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249</cp:revision>
  <dcterms:created xsi:type="dcterms:W3CDTF">2016-11-16T05:21:54Z</dcterms:created>
  <dcterms:modified xsi:type="dcterms:W3CDTF">2017-10-06T07:14:20Z</dcterms:modified>
</cp:coreProperties>
</file>