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15"/>
  </p:notesMasterIdLst>
  <p:sldIdLst>
    <p:sldId id="256" r:id="rId2"/>
    <p:sldId id="287" r:id="rId3"/>
    <p:sldId id="285" r:id="rId4"/>
    <p:sldId id="283" r:id="rId5"/>
    <p:sldId id="286" r:id="rId6"/>
    <p:sldId id="301" r:id="rId7"/>
    <p:sldId id="302" r:id="rId8"/>
    <p:sldId id="303" r:id="rId9"/>
    <p:sldId id="304" r:id="rId10"/>
    <p:sldId id="305" r:id="rId11"/>
    <p:sldId id="306" r:id="rId12"/>
    <p:sldId id="308" r:id="rId13"/>
    <p:sldId id="309" r:id="rId1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E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varScale="1">
        <p:scale>
          <a:sx n="92" d="100"/>
          <a:sy n="92" d="100"/>
        </p:scale>
        <p:origin x="394"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68C9117-DDD2-41B1-A21F-3166DD38A8F8}" type="datetimeFigureOut">
              <a:rPr lang="ru-RU"/>
              <a:pPr>
                <a:defRPr/>
              </a:pPr>
              <a:t>05.10.2017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110523B-3231-4EEC-8DDB-ED6BF291FBEF}" type="slidenum">
              <a:rPr lang="ru-RU" altLang="ru-RU"/>
              <a:pPr>
                <a:defRPr/>
              </a:pPr>
              <a:t>‹#›</a:t>
            </a:fld>
            <a:endParaRPr lang="ru-RU" altLang="ru-RU"/>
          </a:p>
        </p:txBody>
      </p:sp>
    </p:spTree>
    <p:extLst>
      <p:ext uri="{BB962C8B-B14F-4D97-AF65-F5344CB8AC3E}">
        <p14:creationId xmlns:p14="http://schemas.microsoft.com/office/powerpoint/2010/main" val="3512973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110523B-3231-4EEC-8DDB-ED6BF291FBEF}" type="slidenum">
              <a:rPr lang="ru-RU" altLang="ru-RU" smtClean="0"/>
              <a:pPr>
                <a:defRPr/>
              </a:pPr>
              <a:t>2</a:t>
            </a:fld>
            <a:endParaRPr lang="ru-RU" altLang="ru-RU"/>
          </a:p>
        </p:txBody>
      </p:sp>
    </p:spTree>
    <p:extLst>
      <p:ext uri="{BB962C8B-B14F-4D97-AF65-F5344CB8AC3E}">
        <p14:creationId xmlns:p14="http://schemas.microsoft.com/office/powerpoint/2010/main" val="56586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15900" indent="-206375">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9pPr>
          </a:lstStyle>
          <a:p>
            <a:fld id="{8CAA9181-89FF-4FE3-B60F-C54C12F300DC}" type="slidenum">
              <a:rPr lang="ru-RU" altLang="ru-RU" smtClean="0">
                <a:solidFill>
                  <a:srgbClr val="000000"/>
                </a:solidFill>
                <a:latin typeface="Times New Roman" panose="02020603050405020304" pitchFamily="18" charset="0"/>
              </a:rPr>
              <a:pPr/>
              <a:t>7</a:t>
            </a:fld>
            <a:endParaRPr lang="ru-RU" altLang="ru-RU">
              <a:solidFill>
                <a:srgbClr val="000000"/>
              </a:solidFill>
              <a:latin typeface="Times New Roman" panose="02020603050405020304" pitchFamily="18" charset="0"/>
            </a:endParaRPr>
          </a:p>
        </p:txBody>
      </p:sp>
      <p:sp>
        <p:nvSpPr>
          <p:cNvPr id="12291" name="Rectangle 1"/>
          <p:cNvSpPr>
            <a:spLocks noGrp="1" noRot="1" noChangeAspect="1" noChangeArrowheads="1" noTextEdit="1"/>
          </p:cNvSpPr>
          <p:nvPr>
            <p:ph type="sldImg"/>
          </p:nvPr>
        </p:nvSpPr>
        <p:spPr bwMode="auto">
          <a:xfrm>
            <a:off x="1143000" y="685800"/>
            <a:ext cx="4573588" cy="3430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Text Box 2"/>
          <p:cNvSpPr>
            <a:spLocks noGrp="1" noChangeArrowheads="1"/>
          </p:cNvSpPr>
          <p:nvPr>
            <p:ph type="body" idx="1"/>
          </p:nvPr>
        </p:nvSpPr>
        <p:spPr bwMode="auto">
          <a:xfrm>
            <a:off x="914400" y="4343400"/>
            <a:ext cx="5030788"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a:latin typeface="Times New Roman" panose="02020603050405020304" pitchFamily="18" charset="0"/>
              </a:rPr>
              <a:t>Средства для взятия крови –товар, по объему закупок и важности сопоставимы с одноразовыми шприцами. До сих пор для нужд лечебных учреждений страны были доступны только импортные пробирки. </a:t>
            </a:r>
          </a:p>
        </p:txBody>
      </p:sp>
      <p:sp>
        <p:nvSpPr>
          <p:cNvPr id="12293" name="Text Box 3"/>
          <p:cNvSpPr txBox="1">
            <a:spLocks noChangeArrowheads="1"/>
          </p:cNvSpPr>
          <p:nvPr/>
        </p:nvSpPr>
        <p:spPr bwMode="auto">
          <a:xfrm>
            <a:off x="3886200" y="8688388"/>
            <a:ext cx="29733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9pPr>
          </a:lstStyle>
          <a:p>
            <a:pPr algn="r" eaLnBrk="1" hangingPunct="1"/>
            <a:fld id="{EA2E07FF-EF15-4A58-BD7F-FCF1C5A87536}" type="slidenum">
              <a:rPr lang="ru-RU" altLang="ru-RU" sz="1200">
                <a:solidFill>
                  <a:srgbClr val="FFFFFF"/>
                </a:solidFill>
                <a:latin typeface="Times New Roman" panose="02020603050405020304" pitchFamily="18" charset="0"/>
                <a:cs typeface="Times New Roman" panose="02020603050405020304" pitchFamily="18" charset="0"/>
              </a:rPr>
              <a:pPr algn="r" eaLnBrk="1" hangingPunct="1"/>
              <a:t>7</a:t>
            </a:fld>
            <a:endParaRPr lang="ru-RU" altLang="ru-RU" sz="12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15900" indent="-206375">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9pPr>
          </a:lstStyle>
          <a:p>
            <a:fld id="{3EC3383A-9850-4E90-BFA9-ADF2D24CDAD2}" type="slidenum">
              <a:rPr lang="ru-RU" altLang="ru-RU" smtClean="0">
                <a:solidFill>
                  <a:srgbClr val="000000"/>
                </a:solidFill>
                <a:latin typeface="Times New Roman" panose="02020603050405020304" pitchFamily="18" charset="0"/>
              </a:rPr>
              <a:pPr/>
              <a:t>8</a:t>
            </a:fld>
            <a:endParaRPr lang="ru-RU" altLang="ru-RU">
              <a:solidFill>
                <a:srgbClr val="000000"/>
              </a:solidFill>
              <a:latin typeface="Times New Roman" panose="02020603050405020304" pitchFamily="18" charset="0"/>
            </a:endParaRPr>
          </a:p>
        </p:txBody>
      </p:sp>
      <p:sp>
        <p:nvSpPr>
          <p:cNvPr id="14339" name="Rectangle 1"/>
          <p:cNvSpPr>
            <a:spLocks noGrp="1" noRot="1" noChangeAspect="1" noChangeArrowheads="1" noTextEdit="1"/>
          </p:cNvSpPr>
          <p:nvPr>
            <p:ph type="sldImg"/>
          </p:nvPr>
        </p:nvSpPr>
        <p:spPr bwMode="auto">
          <a:xfrm>
            <a:off x="1143000" y="685800"/>
            <a:ext cx="4573588" cy="3430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Text Box 2"/>
          <p:cNvSpPr>
            <a:spLocks noGrp="1" noChangeArrowheads="1"/>
          </p:cNvSpPr>
          <p:nvPr>
            <p:ph type="body" idx="1"/>
          </p:nvPr>
        </p:nvSpPr>
        <p:spPr bwMode="auto">
          <a:xfrm>
            <a:off x="914400" y="4343400"/>
            <a:ext cx="5030788"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a:latin typeface="Times New Roman" panose="02020603050405020304" pitchFamily="18" charset="0"/>
              </a:rPr>
              <a:t>Средства для взятия крови –товар, по объему закупок и важности сопоставимы с одноразовыми шприцами. До сих пор для нужд лечебных учреждений страны были доступны только импортные пробирки. </a:t>
            </a:r>
          </a:p>
        </p:txBody>
      </p:sp>
      <p:sp>
        <p:nvSpPr>
          <p:cNvPr id="14341" name="Text Box 3"/>
          <p:cNvSpPr txBox="1">
            <a:spLocks noChangeArrowheads="1"/>
          </p:cNvSpPr>
          <p:nvPr/>
        </p:nvSpPr>
        <p:spPr bwMode="auto">
          <a:xfrm>
            <a:off x="3886200" y="8688388"/>
            <a:ext cx="29733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9pPr>
          </a:lstStyle>
          <a:p>
            <a:pPr algn="r" eaLnBrk="1" hangingPunct="1"/>
            <a:fld id="{FBF62C43-F39C-45C5-B8F5-D0369B77AD71}" type="slidenum">
              <a:rPr lang="ru-RU" altLang="ru-RU" sz="1200">
                <a:solidFill>
                  <a:srgbClr val="FFFFFF"/>
                </a:solidFill>
                <a:latin typeface="Times New Roman" panose="02020603050405020304" pitchFamily="18" charset="0"/>
                <a:cs typeface="Times New Roman" panose="02020603050405020304" pitchFamily="18" charset="0"/>
              </a:rPr>
              <a:pPr algn="r" eaLnBrk="1" hangingPunct="1"/>
              <a:t>8</a:t>
            </a:fld>
            <a:endParaRPr lang="ru-RU" altLang="ru-RU" sz="12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15900" indent="-206375">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9pPr>
          </a:lstStyle>
          <a:p>
            <a:fld id="{5260E88C-76CD-413B-8B5F-6F1D594A2BA9}" type="slidenum">
              <a:rPr lang="ru-RU" altLang="ru-RU" smtClean="0">
                <a:solidFill>
                  <a:srgbClr val="000000"/>
                </a:solidFill>
                <a:latin typeface="Times New Roman" panose="02020603050405020304" pitchFamily="18" charset="0"/>
              </a:rPr>
              <a:pPr/>
              <a:t>9</a:t>
            </a:fld>
            <a:endParaRPr lang="ru-RU" altLang="ru-RU">
              <a:solidFill>
                <a:srgbClr val="000000"/>
              </a:solidFill>
              <a:latin typeface="Times New Roman" panose="02020603050405020304" pitchFamily="18" charset="0"/>
            </a:endParaRPr>
          </a:p>
        </p:txBody>
      </p:sp>
      <p:sp>
        <p:nvSpPr>
          <p:cNvPr id="16387" name="Rectangle 1"/>
          <p:cNvSpPr>
            <a:spLocks noGrp="1" noRot="1" noChangeAspect="1" noChangeArrowheads="1" noTextEdit="1"/>
          </p:cNvSpPr>
          <p:nvPr>
            <p:ph type="sldImg"/>
          </p:nvPr>
        </p:nvSpPr>
        <p:spPr bwMode="auto">
          <a:xfrm>
            <a:off x="1143000" y="685800"/>
            <a:ext cx="4573588" cy="3430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Text Box 2"/>
          <p:cNvSpPr>
            <a:spLocks noGrp="1" noChangeArrowheads="1"/>
          </p:cNvSpPr>
          <p:nvPr>
            <p:ph type="body" idx="1"/>
          </p:nvPr>
        </p:nvSpPr>
        <p:spPr bwMode="auto">
          <a:xfrm>
            <a:off x="914400" y="4343400"/>
            <a:ext cx="5030788"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a:latin typeface="Times New Roman" panose="02020603050405020304" pitchFamily="18" charset="0"/>
              </a:rPr>
              <a:t>Средства для взятия крови –товар, по объему закупок и важности сопоставимы с одноразовыми шприцами. До сих пор для нужд лечебных учреждений страны были доступны только импортные пробирки. </a:t>
            </a:r>
          </a:p>
        </p:txBody>
      </p:sp>
      <p:sp>
        <p:nvSpPr>
          <p:cNvPr id="16389" name="Text Box 3"/>
          <p:cNvSpPr txBox="1">
            <a:spLocks noChangeArrowheads="1"/>
          </p:cNvSpPr>
          <p:nvPr/>
        </p:nvSpPr>
        <p:spPr bwMode="auto">
          <a:xfrm>
            <a:off x="3886200" y="8688388"/>
            <a:ext cx="29733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9pPr>
          </a:lstStyle>
          <a:p>
            <a:pPr algn="r" eaLnBrk="1" hangingPunct="1"/>
            <a:fld id="{3ED64700-4B26-400A-ACE7-8F557D60AFAA}" type="slidenum">
              <a:rPr lang="ru-RU" altLang="ru-RU" sz="1200">
                <a:solidFill>
                  <a:srgbClr val="FFFFFF"/>
                </a:solidFill>
                <a:latin typeface="Times New Roman" panose="02020603050405020304" pitchFamily="18" charset="0"/>
                <a:cs typeface="Times New Roman" panose="02020603050405020304" pitchFamily="18" charset="0"/>
              </a:rPr>
              <a:pPr algn="r" eaLnBrk="1" hangingPunct="1"/>
              <a:t>9</a:t>
            </a:fld>
            <a:endParaRPr lang="ru-RU" altLang="ru-RU" sz="12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15900" indent="-206375">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cs typeface="Arial" panose="020B0604020202020204" pitchFamily="34" charset="0"/>
              </a:defRPr>
            </a:lvl9pPr>
          </a:lstStyle>
          <a:p>
            <a:fld id="{2C406482-9E23-408F-985C-008DE949EF46}" type="slidenum">
              <a:rPr lang="ru-RU" altLang="ru-RU" smtClean="0">
                <a:solidFill>
                  <a:srgbClr val="000000"/>
                </a:solidFill>
                <a:latin typeface="Times New Roman" panose="02020603050405020304" pitchFamily="18" charset="0"/>
              </a:rPr>
              <a:pPr/>
              <a:t>10</a:t>
            </a:fld>
            <a:endParaRPr lang="ru-RU" altLang="ru-RU">
              <a:solidFill>
                <a:srgbClr val="000000"/>
              </a:solidFill>
              <a:latin typeface="Times New Roman" panose="02020603050405020304" pitchFamily="18" charset="0"/>
            </a:endParaRPr>
          </a:p>
        </p:txBody>
      </p:sp>
      <p:sp>
        <p:nvSpPr>
          <p:cNvPr id="18435" name="Rectangle 1"/>
          <p:cNvSpPr>
            <a:spLocks noGrp="1" noRot="1" noChangeAspect="1" noChangeArrowheads="1" noTextEdit="1"/>
          </p:cNvSpPr>
          <p:nvPr>
            <p:ph type="sldImg"/>
          </p:nvPr>
        </p:nvSpPr>
        <p:spPr bwMode="auto">
          <a:xfrm>
            <a:off x="1143000" y="685800"/>
            <a:ext cx="4573588" cy="3430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Text Box 2"/>
          <p:cNvSpPr>
            <a:spLocks noGrp="1" noChangeArrowheads="1"/>
          </p:cNvSpPr>
          <p:nvPr>
            <p:ph type="body" idx="1"/>
          </p:nvPr>
        </p:nvSpPr>
        <p:spPr bwMode="auto">
          <a:xfrm>
            <a:off x="914400" y="4343400"/>
            <a:ext cx="5030788"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a:latin typeface="Times New Roman" panose="02020603050405020304" pitchFamily="18" charset="0"/>
              </a:rPr>
              <a:t>Средства для взятия крови –товар, по объему закупок и важности сопоставимы с одноразовыми шприцами. До сих пор для нужд лечебных учреждений страны были доступны только импортные пробирки. </a:t>
            </a:r>
          </a:p>
        </p:txBody>
      </p:sp>
      <p:sp>
        <p:nvSpPr>
          <p:cNvPr id="18437" name="Text Box 3"/>
          <p:cNvSpPr txBox="1">
            <a:spLocks noChangeArrowheads="1"/>
          </p:cNvSpPr>
          <p:nvPr/>
        </p:nvSpPr>
        <p:spPr bwMode="auto">
          <a:xfrm>
            <a:off x="3886200" y="8688388"/>
            <a:ext cx="29733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ahoma" panose="020B0604030504040204" pitchFamily="34" charset="0"/>
                <a:cs typeface="Arial" panose="020B0604020202020204" pitchFamily="34" charset="0"/>
              </a:defRPr>
            </a:lvl9pPr>
          </a:lstStyle>
          <a:p>
            <a:pPr algn="r" eaLnBrk="1" hangingPunct="1"/>
            <a:fld id="{987471C0-6444-457B-853D-D1553452BBD3}" type="slidenum">
              <a:rPr lang="ru-RU" altLang="ru-RU" sz="1200">
                <a:solidFill>
                  <a:srgbClr val="FFFFFF"/>
                </a:solidFill>
                <a:latin typeface="Times New Roman" panose="02020603050405020304" pitchFamily="18" charset="0"/>
                <a:cs typeface="Times New Roman" panose="02020603050405020304" pitchFamily="18" charset="0"/>
              </a:rPr>
              <a:pPr algn="r" eaLnBrk="1" hangingPunct="1"/>
              <a:t>10</a:t>
            </a:fld>
            <a:endParaRPr lang="ru-RU" altLang="ru-RU" sz="12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pPr>
              <a:defRPr/>
            </a:pPr>
            <a:fld id="{E8613CD3-4B6D-49E4-9534-A6AAD685331B}" type="datetime1">
              <a:rPr lang="ru-RU" smtClean="0"/>
              <a:pPr>
                <a:defRPr/>
              </a:pPr>
              <a:t>05.10.2017</a:t>
            </a:fld>
            <a:endParaRPr lang="ru-RU"/>
          </a:p>
        </p:txBody>
      </p:sp>
      <p:sp>
        <p:nvSpPr>
          <p:cNvPr id="5" name="Footer Placeholder 4"/>
          <p:cNvSpPr>
            <a:spLocks noGrp="1"/>
          </p:cNvSpPr>
          <p:nvPr>
            <p:ph type="ftr" sz="quarter" idx="11"/>
          </p:nvPr>
        </p:nvSpPr>
        <p:spPr/>
        <p:txBody>
          <a:bodyPr/>
          <a:lstStyle/>
          <a:p>
            <a:pPr>
              <a:defRPr/>
            </a:pPr>
            <a:r>
              <a:rPr lang="ru-RU"/>
              <a:t>Шибанов А.Н.</a:t>
            </a:r>
          </a:p>
        </p:txBody>
      </p:sp>
      <p:sp>
        <p:nvSpPr>
          <p:cNvPr id="6" name="Slide Number Placeholder 5"/>
          <p:cNvSpPr>
            <a:spLocks noGrp="1"/>
          </p:cNvSpPr>
          <p:nvPr>
            <p:ph type="sldNum" sz="quarter" idx="12"/>
          </p:nvPr>
        </p:nvSpPr>
        <p:spPr/>
        <p:txBody>
          <a:bodyPr/>
          <a:lstStyle/>
          <a:p>
            <a:pPr>
              <a:defRPr/>
            </a:pPr>
            <a:fld id="{16E22EB8-A4BE-4B48-BE96-03FFDEEA7B41}" type="slidenum">
              <a:rPr lang="ru-RU" altLang="ru-RU" smtClean="0"/>
              <a:pPr>
                <a:defRPr/>
              </a:pPr>
              <a:t>‹#›</a:t>
            </a:fld>
            <a:endParaRPr lang="ru-RU" alt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F421B833-C632-4AF7-86C4-7F1EE4CCA7C8}" type="datetime1">
              <a:rPr lang="ru-RU" smtClean="0"/>
              <a:pPr>
                <a:defRPr/>
              </a:pPr>
              <a:t>05.10.2017</a:t>
            </a:fld>
            <a:endParaRPr lang="ru-RU"/>
          </a:p>
        </p:txBody>
      </p:sp>
      <p:sp>
        <p:nvSpPr>
          <p:cNvPr id="5" name="Footer Placeholder 4"/>
          <p:cNvSpPr>
            <a:spLocks noGrp="1"/>
          </p:cNvSpPr>
          <p:nvPr>
            <p:ph type="ftr" sz="quarter" idx="11"/>
          </p:nvPr>
        </p:nvSpPr>
        <p:spPr/>
        <p:txBody>
          <a:bodyPr/>
          <a:lstStyle/>
          <a:p>
            <a:pPr>
              <a:defRPr/>
            </a:pPr>
            <a:r>
              <a:rPr lang="ru-RU"/>
              <a:t>Шибанов А.Н.</a:t>
            </a:r>
          </a:p>
        </p:txBody>
      </p:sp>
      <p:sp>
        <p:nvSpPr>
          <p:cNvPr id="6" name="Slide Number Placeholder 5"/>
          <p:cNvSpPr>
            <a:spLocks noGrp="1"/>
          </p:cNvSpPr>
          <p:nvPr>
            <p:ph type="sldNum" sz="quarter" idx="12"/>
          </p:nvPr>
        </p:nvSpPr>
        <p:spPr/>
        <p:txBody>
          <a:bodyPr/>
          <a:lstStyle/>
          <a:p>
            <a:pPr>
              <a:defRPr/>
            </a:pPr>
            <a:fld id="{C023B599-C641-4167-B627-875B8E8FB27E}" type="slidenum">
              <a:rPr lang="ru-RU" altLang="ru-RU" smtClean="0"/>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F92C255E-34ED-45A7-83C4-D541D56D03F1}" type="datetime1">
              <a:rPr lang="ru-RU" smtClean="0"/>
              <a:pPr>
                <a:defRPr/>
              </a:pPr>
              <a:t>05.10.2017</a:t>
            </a:fld>
            <a:endParaRPr lang="ru-RU"/>
          </a:p>
        </p:txBody>
      </p:sp>
      <p:sp>
        <p:nvSpPr>
          <p:cNvPr id="5" name="Footer Placeholder 4"/>
          <p:cNvSpPr>
            <a:spLocks noGrp="1"/>
          </p:cNvSpPr>
          <p:nvPr>
            <p:ph type="ftr" sz="quarter" idx="11"/>
          </p:nvPr>
        </p:nvSpPr>
        <p:spPr/>
        <p:txBody>
          <a:bodyPr/>
          <a:lstStyle/>
          <a:p>
            <a:pPr>
              <a:defRPr/>
            </a:pPr>
            <a:r>
              <a:rPr lang="ru-RU"/>
              <a:t>Шибанов А.Н.</a:t>
            </a:r>
          </a:p>
        </p:txBody>
      </p:sp>
      <p:sp>
        <p:nvSpPr>
          <p:cNvPr id="6" name="Slide Number Placeholder 5"/>
          <p:cNvSpPr>
            <a:spLocks noGrp="1"/>
          </p:cNvSpPr>
          <p:nvPr>
            <p:ph type="sldNum" sz="quarter" idx="12"/>
          </p:nvPr>
        </p:nvSpPr>
        <p:spPr/>
        <p:txBody>
          <a:bodyPr/>
          <a:lstStyle/>
          <a:p>
            <a:pPr>
              <a:defRPr/>
            </a:pPr>
            <a:fld id="{5DFEFD59-67D8-47C2-B88E-D4EB3D80238A}" type="slidenum">
              <a:rPr lang="ru-RU" altLang="ru-RU" smtClean="0"/>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a:t>Образец заголовка</a:t>
            </a:r>
            <a:endParaRPr lang="en-US" dirty="0"/>
          </a:p>
        </p:txBody>
      </p:sp>
      <p:sp>
        <p:nvSpPr>
          <p:cNvPr id="4" name="Date Placeholder 3"/>
          <p:cNvSpPr>
            <a:spLocks noGrp="1"/>
          </p:cNvSpPr>
          <p:nvPr>
            <p:ph type="dt" sz="half" idx="10"/>
          </p:nvPr>
        </p:nvSpPr>
        <p:spPr/>
        <p:txBody>
          <a:bodyPr/>
          <a:lstStyle/>
          <a:p>
            <a:pPr>
              <a:defRPr/>
            </a:pPr>
            <a:fld id="{97D33795-AA24-4EF9-AA77-778E7EC5A1EF}" type="datetime1">
              <a:rPr lang="ru-RU" smtClean="0"/>
              <a:pPr>
                <a:defRPr/>
              </a:pPr>
              <a:t>05.10.2017</a:t>
            </a:fld>
            <a:endParaRPr lang="ru-RU"/>
          </a:p>
        </p:txBody>
      </p:sp>
      <p:sp>
        <p:nvSpPr>
          <p:cNvPr id="5" name="Footer Placeholder 4"/>
          <p:cNvSpPr>
            <a:spLocks noGrp="1"/>
          </p:cNvSpPr>
          <p:nvPr>
            <p:ph type="ftr" sz="quarter" idx="11"/>
          </p:nvPr>
        </p:nvSpPr>
        <p:spPr/>
        <p:txBody>
          <a:bodyPr/>
          <a:lstStyle/>
          <a:p>
            <a:pPr>
              <a:defRPr/>
            </a:pPr>
            <a:r>
              <a:rPr lang="ru-RU"/>
              <a:t>Шибанов А.Н.</a:t>
            </a:r>
          </a:p>
        </p:txBody>
      </p:sp>
      <p:sp>
        <p:nvSpPr>
          <p:cNvPr id="6" name="Slide Number Placeholder 5"/>
          <p:cNvSpPr>
            <a:spLocks noGrp="1"/>
          </p:cNvSpPr>
          <p:nvPr>
            <p:ph type="sldNum" sz="quarter" idx="12"/>
          </p:nvPr>
        </p:nvSpPr>
        <p:spPr/>
        <p:txBody>
          <a:bodyPr/>
          <a:lstStyle/>
          <a:p>
            <a:pPr>
              <a:defRPr/>
            </a:pPr>
            <a:fld id="{A8E87213-BC73-4265-B334-7613F68419E3}" type="slidenum">
              <a:rPr lang="ru-RU" altLang="ru-RU" smtClean="0"/>
              <a:pPr>
                <a:defRPr/>
              </a:pPr>
              <a:t>‹#›</a:t>
            </a:fld>
            <a:endParaRPr lang="ru-RU" altLang="ru-RU"/>
          </a:p>
        </p:txBody>
      </p:sp>
      <p:sp>
        <p:nvSpPr>
          <p:cNvPr id="8" name="Content Placeholder 7"/>
          <p:cNvSpPr>
            <a:spLocks noGrp="1"/>
          </p:cNvSpPr>
          <p:nvPr>
            <p:ph sz="quarter" idx="13"/>
          </p:nvPr>
        </p:nvSpPr>
        <p:spPr>
          <a:xfrm>
            <a:off x="609600" y="1600200"/>
            <a:ext cx="79248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1575CE2A-ADE3-4813-98D0-6A23365C982E}" type="datetime1">
              <a:rPr lang="ru-RU" smtClean="0"/>
              <a:pPr>
                <a:defRPr/>
              </a:pPr>
              <a:t>05.10.2017</a:t>
            </a:fld>
            <a:endParaRPr lang="ru-RU"/>
          </a:p>
        </p:txBody>
      </p:sp>
      <p:sp>
        <p:nvSpPr>
          <p:cNvPr id="5" name="Footer Placeholder 4"/>
          <p:cNvSpPr>
            <a:spLocks noGrp="1"/>
          </p:cNvSpPr>
          <p:nvPr>
            <p:ph type="ftr" sz="quarter" idx="11"/>
          </p:nvPr>
        </p:nvSpPr>
        <p:spPr/>
        <p:txBody>
          <a:bodyPr/>
          <a:lstStyle/>
          <a:p>
            <a:pPr>
              <a:defRPr/>
            </a:pPr>
            <a:r>
              <a:rPr lang="ru-RU"/>
              <a:t>Шибанов А.Н.</a:t>
            </a:r>
          </a:p>
        </p:txBody>
      </p:sp>
      <p:sp>
        <p:nvSpPr>
          <p:cNvPr id="6" name="Slide Number Placeholder 5"/>
          <p:cNvSpPr>
            <a:spLocks noGrp="1"/>
          </p:cNvSpPr>
          <p:nvPr>
            <p:ph type="sldNum" sz="quarter" idx="12"/>
          </p:nvPr>
        </p:nvSpPr>
        <p:spPr/>
        <p:txBody>
          <a:bodyPr/>
          <a:lstStyle/>
          <a:p>
            <a:pPr>
              <a:defRPr/>
            </a:pPr>
            <a:fld id="{F05DCD05-3B15-44BC-AE4A-51E160A2ED5A}" type="slidenum">
              <a:rPr lang="ru-RU" altLang="ru-RU" smtClean="0"/>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a:xfrm>
            <a:off x="609600" y="274638"/>
            <a:ext cx="7924800" cy="1143000"/>
          </a:xfrm>
        </p:spPr>
        <p:txBody>
          <a:bodyPr/>
          <a:lstStyle/>
          <a:p>
            <a:r>
              <a:rPr lang="ru-RU"/>
              <a:t>Образец заголовка</a:t>
            </a:r>
            <a:endParaRPr lang="en-US" dirty="0"/>
          </a:p>
        </p:txBody>
      </p:sp>
      <p:sp>
        <p:nvSpPr>
          <p:cNvPr id="5" name="Date Placeholder 4"/>
          <p:cNvSpPr>
            <a:spLocks noGrp="1"/>
          </p:cNvSpPr>
          <p:nvPr>
            <p:ph type="dt" sz="half" idx="10"/>
          </p:nvPr>
        </p:nvSpPr>
        <p:spPr/>
        <p:txBody>
          <a:bodyPr/>
          <a:lstStyle/>
          <a:p>
            <a:pPr>
              <a:defRPr/>
            </a:pPr>
            <a:fld id="{B6B176F9-C494-4FBB-AFE3-B7D143E97BF6}" type="datetime1">
              <a:rPr lang="ru-RU" smtClean="0"/>
              <a:pPr>
                <a:defRPr/>
              </a:pPr>
              <a:t>05.10.2017</a:t>
            </a:fld>
            <a:endParaRPr lang="ru-RU"/>
          </a:p>
        </p:txBody>
      </p:sp>
      <p:sp>
        <p:nvSpPr>
          <p:cNvPr id="6" name="Footer Placeholder 5"/>
          <p:cNvSpPr>
            <a:spLocks noGrp="1"/>
          </p:cNvSpPr>
          <p:nvPr>
            <p:ph type="ftr" sz="quarter" idx="11"/>
          </p:nvPr>
        </p:nvSpPr>
        <p:spPr/>
        <p:txBody>
          <a:bodyPr/>
          <a:lstStyle/>
          <a:p>
            <a:pPr>
              <a:defRPr/>
            </a:pPr>
            <a:r>
              <a:rPr lang="ru-RU"/>
              <a:t>Шибанов А.Н.</a:t>
            </a:r>
          </a:p>
        </p:txBody>
      </p:sp>
      <p:sp>
        <p:nvSpPr>
          <p:cNvPr id="7" name="Slide Number Placeholder 6"/>
          <p:cNvSpPr>
            <a:spLocks noGrp="1"/>
          </p:cNvSpPr>
          <p:nvPr>
            <p:ph type="sldNum" sz="quarter" idx="12"/>
          </p:nvPr>
        </p:nvSpPr>
        <p:spPr/>
        <p:txBody>
          <a:bodyPr/>
          <a:lstStyle/>
          <a:p>
            <a:pPr>
              <a:defRPr/>
            </a:pPr>
            <a:fld id="{94D5E8A6-FFBC-45BD-A7BD-EDFDF197E0FD}" type="slidenum">
              <a:rPr lang="ru-RU" altLang="ru-RU" smtClean="0"/>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pPr>
              <a:defRPr/>
            </a:pPr>
            <a:fld id="{CC45B84A-D1CD-4EF9-B03B-B4D6212BB9C2}" type="datetime1">
              <a:rPr lang="ru-RU" smtClean="0"/>
              <a:pPr>
                <a:defRPr/>
              </a:pPr>
              <a:t>05.10.2017</a:t>
            </a:fld>
            <a:endParaRPr lang="ru-RU"/>
          </a:p>
        </p:txBody>
      </p:sp>
      <p:sp>
        <p:nvSpPr>
          <p:cNvPr id="8" name="Footer Placeholder 7"/>
          <p:cNvSpPr>
            <a:spLocks noGrp="1"/>
          </p:cNvSpPr>
          <p:nvPr>
            <p:ph type="ftr" sz="quarter" idx="11"/>
          </p:nvPr>
        </p:nvSpPr>
        <p:spPr/>
        <p:txBody>
          <a:bodyPr/>
          <a:lstStyle/>
          <a:p>
            <a:pPr>
              <a:defRPr/>
            </a:pPr>
            <a:r>
              <a:rPr lang="ru-RU"/>
              <a:t>Шибанов А.Н.</a:t>
            </a:r>
          </a:p>
        </p:txBody>
      </p:sp>
      <p:sp>
        <p:nvSpPr>
          <p:cNvPr id="9" name="Slide Number Placeholder 8"/>
          <p:cNvSpPr>
            <a:spLocks noGrp="1"/>
          </p:cNvSpPr>
          <p:nvPr>
            <p:ph type="sldNum" sz="quarter" idx="12"/>
          </p:nvPr>
        </p:nvSpPr>
        <p:spPr/>
        <p:txBody>
          <a:bodyPr/>
          <a:lstStyle/>
          <a:p>
            <a:pPr>
              <a:defRPr/>
            </a:pPr>
            <a:fld id="{E784F2A0-2805-4773-9C90-94523A3E2344}" type="slidenum">
              <a:rPr lang="ru-RU" altLang="ru-RU" smtClean="0"/>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19FB0004-844A-4795-9987-6BCC0A93A80E}" type="datetime1">
              <a:rPr lang="ru-RU" smtClean="0"/>
              <a:pPr>
                <a:defRPr/>
              </a:pPr>
              <a:t>05.10.2017</a:t>
            </a:fld>
            <a:endParaRPr lang="ru-RU"/>
          </a:p>
        </p:txBody>
      </p:sp>
      <p:sp>
        <p:nvSpPr>
          <p:cNvPr id="4" name="Footer Placeholder 3"/>
          <p:cNvSpPr>
            <a:spLocks noGrp="1"/>
          </p:cNvSpPr>
          <p:nvPr>
            <p:ph type="ftr" sz="quarter" idx="11"/>
          </p:nvPr>
        </p:nvSpPr>
        <p:spPr/>
        <p:txBody>
          <a:bodyPr/>
          <a:lstStyle/>
          <a:p>
            <a:pPr>
              <a:defRPr/>
            </a:pPr>
            <a:r>
              <a:rPr lang="ru-RU"/>
              <a:t>Шибанов А.Н.</a:t>
            </a:r>
          </a:p>
        </p:txBody>
      </p:sp>
      <p:sp>
        <p:nvSpPr>
          <p:cNvPr id="5" name="Slide Number Placeholder 4"/>
          <p:cNvSpPr>
            <a:spLocks noGrp="1"/>
          </p:cNvSpPr>
          <p:nvPr>
            <p:ph type="sldNum" sz="quarter" idx="12"/>
          </p:nvPr>
        </p:nvSpPr>
        <p:spPr/>
        <p:txBody>
          <a:bodyPr/>
          <a:lstStyle/>
          <a:p>
            <a:pPr>
              <a:defRPr/>
            </a:pPr>
            <a:fld id="{455C5F18-8940-4758-8D8F-7A358EF01964}" type="slidenum">
              <a:rPr lang="ru-RU" altLang="ru-RU" smtClean="0"/>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37EEFDE-8D2D-40DE-947A-FE59E4DB1FCB}" type="datetime1">
              <a:rPr lang="ru-RU" smtClean="0"/>
              <a:pPr>
                <a:defRPr/>
              </a:pPr>
              <a:t>05.10.2017</a:t>
            </a:fld>
            <a:endParaRPr lang="ru-RU"/>
          </a:p>
        </p:txBody>
      </p:sp>
      <p:sp>
        <p:nvSpPr>
          <p:cNvPr id="3" name="Footer Placeholder 2"/>
          <p:cNvSpPr>
            <a:spLocks noGrp="1"/>
          </p:cNvSpPr>
          <p:nvPr>
            <p:ph type="ftr" sz="quarter" idx="11"/>
          </p:nvPr>
        </p:nvSpPr>
        <p:spPr/>
        <p:txBody>
          <a:bodyPr/>
          <a:lstStyle/>
          <a:p>
            <a:pPr>
              <a:defRPr/>
            </a:pPr>
            <a:r>
              <a:rPr lang="ru-RU"/>
              <a:t>Шибанов А.Н.</a:t>
            </a:r>
          </a:p>
        </p:txBody>
      </p:sp>
      <p:sp>
        <p:nvSpPr>
          <p:cNvPr id="4" name="Slide Number Placeholder 3"/>
          <p:cNvSpPr>
            <a:spLocks noGrp="1"/>
          </p:cNvSpPr>
          <p:nvPr>
            <p:ph type="sldNum" sz="quarter" idx="12"/>
          </p:nvPr>
        </p:nvSpPr>
        <p:spPr/>
        <p:txBody>
          <a:bodyPr/>
          <a:lstStyle/>
          <a:p>
            <a:pPr>
              <a:defRPr/>
            </a:pPr>
            <a:fld id="{386D2851-3051-4CA7-B788-D85485444927}" type="slidenum">
              <a:rPr lang="ru-RU" altLang="ru-RU" smtClean="0"/>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AC95C256-AD54-4A91-A16F-84D0EA10BEB0}" type="datetime1">
              <a:rPr lang="ru-RU" smtClean="0"/>
              <a:pPr>
                <a:defRPr/>
              </a:pPr>
              <a:t>05.10.2017</a:t>
            </a:fld>
            <a:endParaRPr lang="ru-RU"/>
          </a:p>
        </p:txBody>
      </p:sp>
      <p:sp>
        <p:nvSpPr>
          <p:cNvPr id="6" name="Footer Placeholder 5"/>
          <p:cNvSpPr>
            <a:spLocks noGrp="1"/>
          </p:cNvSpPr>
          <p:nvPr>
            <p:ph type="ftr" sz="quarter" idx="11"/>
          </p:nvPr>
        </p:nvSpPr>
        <p:spPr/>
        <p:txBody>
          <a:bodyPr/>
          <a:lstStyle/>
          <a:p>
            <a:pPr>
              <a:defRPr/>
            </a:pPr>
            <a:r>
              <a:rPr lang="ru-RU"/>
              <a:t>Шибанов А.Н.</a:t>
            </a:r>
          </a:p>
        </p:txBody>
      </p:sp>
      <p:sp>
        <p:nvSpPr>
          <p:cNvPr id="7" name="Slide Number Placeholder 6"/>
          <p:cNvSpPr>
            <a:spLocks noGrp="1"/>
          </p:cNvSpPr>
          <p:nvPr>
            <p:ph type="sldNum" sz="quarter" idx="12"/>
          </p:nvPr>
        </p:nvSpPr>
        <p:spPr/>
        <p:txBody>
          <a:bodyPr/>
          <a:lstStyle/>
          <a:p>
            <a:pPr>
              <a:defRPr/>
            </a:pPr>
            <a:fld id="{2D371217-F9B5-4E2D-9177-97D636D5F6EB}" type="slidenum">
              <a:rPr lang="ru-RU" altLang="ru-RU" smtClean="0"/>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6890773B-AE61-4816-9826-BE9188539B3A}" type="datetime1">
              <a:rPr lang="ru-RU" smtClean="0"/>
              <a:pPr>
                <a:defRPr/>
              </a:pPr>
              <a:t>05.10.2017</a:t>
            </a:fld>
            <a:endParaRPr lang="ru-RU"/>
          </a:p>
        </p:txBody>
      </p:sp>
      <p:sp>
        <p:nvSpPr>
          <p:cNvPr id="6" name="Footer Placeholder 5"/>
          <p:cNvSpPr>
            <a:spLocks noGrp="1"/>
          </p:cNvSpPr>
          <p:nvPr>
            <p:ph type="ftr" sz="quarter" idx="11"/>
          </p:nvPr>
        </p:nvSpPr>
        <p:spPr/>
        <p:txBody>
          <a:bodyPr/>
          <a:lstStyle/>
          <a:p>
            <a:pPr>
              <a:defRPr/>
            </a:pPr>
            <a:r>
              <a:rPr lang="ru-RU"/>
              <a:t>Шибанов А.Н.</a:t>
            </a:r>
          </a:p>
        </p:txBody>
      </p:sp>
      <p:sp>
        <p:nvSpPr>
          <p:cNvPr id="7" name="Slide Number Placeholder 6"/>
          <p:cNvSpPr>
            <a:spLocks noGrp="1"/>
          </p:cNvSpPr>
          <p:nvPr>
            <p:ph type="sldNum" sz="quarter" idx="12"/>
          </p:nvPr>
        </p:nvSpPr>
        <p:spPr/>
        <p:txBody>
          <a:bodyPr/>
          <a:lstStyle/>
          <a:p>
            <a:pPr>
              <a:defRPr/>
            </a:pPr>
            <a:fld id="{D0A74D5B-E97F-4969-87D3-99BD8B61E6DB}" type="slidenum">
              <a:rPr lang="ru-RU" altLang="ru-RU" smtClean="0"/>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0">
              <a:srgbClr val="C00000"/>
            </a:gs>
            <a:gs pos="61000">
              <a:schemeClr val="accent2">
                <a:alpha val="94000"/>
                <a:lumMod val="22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a:defRPr/>
            </a:pPr>
            <a:fld id="{CF149CDF-C5E7-447E-90BE-0652F5B92AF7}" type="datetime1">
              <a:rPr lang="ru-RU" smtClean="0"/>
              <a:pPr>
                <a:defRPr/>
              </a:pPr>
              <a:t>05.10.2017</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a:defRPr/>
            </a:pPr>
            <a:r>
              <a:rPr lang="ru-RU"/>
              <a:t>Шибанов А.Н.</a:t>
            </a: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a:defRPr/>
            </a:pPr>
            <a:fld id="{C36D2208-E838-46C1-9569-29FC286CA9BD}" type="slidenum">
              <a:rPr lang="ru-RU" altLang="ru-RU" smtClean="0"/>
              <a:pPr>
                <a:defRPr/>
              </a:pPr>
              <a:t>‹#›</a:t>
            </a:fld>
            <a:endParaRPr lang="ru-RU" altLang="ru-RU"/>
          </a:p>
        </p:txBody>
      </p:sp>
    </p:spTree>
  </p:cSld>
  <p:clrMap bg1="dk1" tx1="lt1" bg2="dk2"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sldNum="0" hd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a:xfrm>
            <a:off x="0" y="692150"/>
            <a:ext cx="9036050" cy="2520950"/>
          </a:xfrm>
        </p:spPr>
        <p:txBody>
          <a:bodyPr/>
          <a:lstStyle/>
          <a:p>
            <a:pPr eaLnBrk="1" hangingPunct="1"/>
            <a:r>
              <a:rPr lang="ru-RU" altLang="ru-RU" sz="3600" b="1" dirty="0">
                <a:ln w="9525">
                  <a:solidFill>
                    <a:schemeClr val="bg1"/>
                  </a:solidFill>
                  <a:prstDash val="solid"/>
                </a:ln>
                <a:effectLst>
                  <a:outerShdw blurRad="12700" dist="38100" dir="2700000" algn="tl" rotWithShape="0">
                    <a:schemeClr val="bg1">
                      <a:lumMod val="50000"/>
                    </a:schemeClr>
                  </a:outerShdw>
                </a:effectLst>
              </a:rPr>
              <a:t>ПОТЕНЦИАЛ ПРЕДПРИЯТИЙ МОСКОВСКОЙ ОБЛАСТИ</a:t>
            </a:r>
            <a:br>
              <a:rPr lang="ru-RU" altLang="ru-RU" sz="3600" b="1" dirty="0">
                <a:ln w="9525">
                  <a:solidFill>
                    <a:schemeClr val="bg1"/>
                  </a:solidFill>
                  <a:prstDash val="solid"/>
                </a:ln>
                <a:effectLst>
                  <a:outerShdw blurRad="12700" dist="38100" dir="2700000" algn="tl" rotWithShape="0">
                    <a:schemeClr val="bg1">
                      <a:lumMod val="50000"/>
                    </a:schemeClr>
                  </a:outerShdw>
                </a:effectLst>
              </a:rPr>
            </a:br>
            <a:r>
              <a:rPr lang="ru-RU" altLang="ru-RU" sz="3600" b="1" dirty="0">
                <a:ln w="9525">
                  <a:solidFill>
                    <a:schemeClr val="bg1"/>
                  </a:solidFill>
                  <a:prstDash val="solid"/>
                </a:ln>
                <a:effectLst>
                  <a:outerShdw blurRad="12700" dist="38100" dir="2700000" algn="tl" rotWithShape="0">
                    <a:schemeClr val="bg1">
                      <a:lumMod val="50000"/>
                    </a:schemeClr>
                  </a:outerShdw>
                </a:effectLst>
              </a:rPr>
              <a:t>*** </a:t>
            </a:r>
            <a:br>
              <a:rPr lang="ru-RU" altLang="ru-RU" sz="3600" b="1" dirty="0">
                <a:ln w="9525">
                  <a:solidFill>
                    <a:schemeClr val="bg1"/>
                  </a:solidFill>
                  <a:prstDash val="solid"/>
                </a:ln>
                <a:effectLst>
                  <a:outerShdw blurRad="12700" dist="38100" dir="2700000" algn="tl" rotWithShape="0">
                    <a:schemeClr val="bg1">
                      <a:lumMod val="50000"/>
                    </a:schemeClr>
                  </a:outerShdw>
                </a:effectLst>
              </a:rPr>
            </a:br>
            <a:r>
              <a:rPr lang="ru-RU" altLang="ru-RU" sz="3600" b="1" dirty="0">
                <a:ln w="9525">
                  <a:solidFill>
                    <a:schemeClr val="bg1"/>
                  </a:solidFill>
                  <a:prstDash val="solid"/>
                </a:ln>
                <a:effectLst>
                  <a:outerShdw blurRad="12700" dist="38100" dir="2700000" algn="tl" rotWithShape="0">
                    <a:schemeClr val="bg1">
                      <a:lumMod val="50000"/>
                    </a:schemeClr>
                  </a:outerShdw>
                </a:effectLst>
              </a:rPr>
              <a:t>СРЕДСТВА ДИАГНОСТИКИ </a:t>
            </a:r>
            <a:r>
              <a:rPr lang="en-US" altLang="ru-RU" sz="3600" b="1" dirty="0">
                <a:ln w="9525">
                  <a:solidFill>
                    <a:schemeClr val="bg1"/>
                  </a:solidFill>
                  <a:prstDash val="solid"/>
                </a:ln>
                <a:effectLst>
                  <a:outerShdw blurRad="12700" dist="38100" dir="2700000" algn="tl" rotWithShape="0">
                    <a:schemeClr val="bg1">
                      <a:lumMod val="50000"/>
                    </a:schemeClr>
                  </a:outerShdw>
                </a:effectLst>
              </a:rPr>
              <a:t>IN VITRO</a:t>
            </a:r>
            <a:r>
              <a:rPr lang="ru-RU" altLang="ru-RU" sz="36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rPr>
              <a:t>.</a:t>
            </a:r>
            <a:r>
              <a:rPr lang="ru-RU" altLang="ru-RU" sz="3600" b="1" dirty="0">
                <a:ln w="9525">
                  <a:solidFill>
                    <a:schemeClr val="bg1"/>
                  </a:solidFill>
                  <a:prstDash val="solid"/>
                </a:ln>
                <a:effectLst>
                  <a:outerShdw blurRad="12700" dist="38100" dir="2700000" algn="tl" rotWithShape="0">
                    <a:schemeClr val="bg1">
                      <a:lumMod val="50000"/>
                    </a:schemeClr>
                  </a:outerShdw>
                </a:effectLst>
              </a:rPr>
              <a:t> </a:t>
            </a:r>
          </a:p>
        </p:txBody>
      </p:sp>
      <p:sp>
        <p:nvSpPr>
          <p:cNvPr id="4099" name="Прямоугольник 4"/>
          <p:cNvSpPr>
            <a:spLocks noChangeArrowheads="1"/>
          </p:cNvSpPr>
          <p:nvPr/>
        </p:nvSpPr>
        <p:spPr bwMode="auto">
          <a:xfrm>
            <a:off x="25400" y="4005263"/>
            <a:ext cx="9118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ru-RU" altLang="ru-RU" sz="2400" dirty="0">
                <a:ln w="0"/>
                <a:effectLst>
                  <a:outerShdw blurRad="38100" dist="19050" dir="2700000" algn="tl" rotWithShape="0">
                    <a:schemeClr val="dk1">
                      <a:alpha val="40000"/>
                    </a:schemeClr>
                  </a:outerShdw>
                </a:effectLst>
                <a:latin typeface="+mn-lt"/>
              </a:rPr>
              <a:t>ШИБАНОВ АЛЕКСАНДР НИКОЛАЕВИЧ</a:t>
            </a:r>
          </a:p>
          <a:p>
            <a:pPr algn="ctr" eaLnBrk="1" hangingPunct="1">
              <a:spcBef>
                <a:spcPct val="0"/>
              </a:spcBef>
              <a:buClrTx/>
              <a:buSzTx/>
              <a:buFontTx/>
              <a:buNone/>
            </a:pPr>
            <a:r>
              <a:rPr lang="ru-RU" altLang="ru-RU" sz="2400" dirty="0">
                <a:ln w="0"/>
                <a:effectLst>
                  <a:outerShdw blurRad="38100" dist="19050" dir="2700000" algn="tl" rotWithShape="0">
                    <a:schemeClr val="dk1">
                      <a:alpha val="40000"/>
                    </a:schemeClr>
                  </a:outerShdw>
                </a:effectLst>
                <a:latin typeface="+mn-lt"/>
              </a:rPr>
              <a:t>Председатель совета Медико-технического кластера МО</a:t>
            </a:r>
          </a:p>
          <a:p>
            <a:pPr algn="ctr" eaLnBrk="1" hangingPunct="1">
              <a:spcBef>
                <a:spcPct val="0"/>
              </a:spcBef>
              <a:buClrTx/>
              <a:buSzTx/>
              <a:buFontTx/>
              <a:buNone/>
            </a:pPr>
            <a:r>
              <a:rPr lang="ru-RU" altLang="ru-RU" sz="2400" dirty="0">
                <a:ln w="0"/>
                <a:effectLst>
                  <a:outerShdw blurRad="38100" dist="19050" dir="2700000" algn="tl" rotWithShape="0">
                    <a:schemeClr val="dk1">
                      <a:alpha val="40000"/>
                    </a:schemeClr>
                  </a:outerShdw>
                </a:effectLst>
                <a:latin typeface="+mn-lt"/>
              </a:rPr>
              <a:t>Член президиума правления ВРОС МП</a:t>
            </a:r>
          </a:p>
          <a:p>
            <a:pPr algn="ctr" eaLnBrk="1" hangingPunct="1">
              <a:spcBef>
                <a:spcPct val="0"/>
              </a:spcBef>
              <a:buClrTx/>
              <a:buSzTx/>
              <a:buFontTx/>
              <a:buNone/>
            </a:pPr>
            <a:r>
              <a:rPr lang="ru-RU" altLang="ru-RU" sz="2400" dirty="0">
                <a:ln w="0"/>
                <a:effectLst>
                  <a:outerShdw blurRad="38100" dist="19050" dir="2700000" algn="tl" rotWithShape="0">
                    <a:schemeClr val="dk1">
                      <a:alpha val="40000"/>
                    </a:schemeClr>
                  </a:outerShdw>
                </a:effectLst>
                <a:latin typeface="+mn-lt"/>
              </a:rPr>
              <a:t>Генеральный секретарь Российской ассоциации медицинской лабораторной диагностики</a:t>
            </a:r>
          </a:p>
          <a:p>
            <a:pPr algn="ctr" eaLnBrk="1" hangingPunct="1">
              <a:spcBef>
                <a:spcPct val="0"/>
              </a:spcBef>
              <a:buClrTx/>
              <a:buSzTx/>
              <a:buFontTx/>
              <a:buNone/>
            </a:pPr>
            <a:r>
              <a:rPr lang="en-US" altLang="ru-RU" sz="2400" dirty="0">
                <a:ln w="0"/>
                <a:effectLst>
                  <a:outerShdw blurRad="38100" dist="19050" dir="2700000" algn="tl" rotWithShape="0">
                    <a:schemeClr val="dk1">
                      <a:alpha val="40000"/>
                    </a:schemeClr>
                  </a:outerShdw>
                </a:effectLst>
                <a:latin typeface="+mn-lt"/>
              </a:rPr>
              <a:t>shibanov@unimedao.ru</a:t>
            </a:r>
            <a:endParaRPr lang="ru-RU" altLang="ru-RU" sz="2400" dirty="0">
              <a:ln w="0"/>
              <a:effectLst>
                <a:outerShdw blurRad="38100" dist="19050" dir="2700000" algn="tl" rotWithShape="0">
                  <a:schemeClr val="dk1">
                    <a:alpha val="40000"/>
                  </a:schemeClr>
                </a:outerShdw>
              </a:effectLst>
              <a:latin typeface="+mn-lt"/>
            </a:endParaRPr>
          </a:p>
        </p:txBody>
      </p:sp>
      <p:sp>
        <p:nvSpPr>
          <p:cNvPr id="4100" name="AutoShape 2" descr="http://www.ap-skld.ru/_borders/logotip-1-1-1.jpg"/>
          <p:cNvSpPr>
            <a:spLocks noChangeAspect="1" noChangeArrowheads="1"/>
          </p:cNvSpPr>
          <p:nvPr/>
        </p:nvSpPr>
        <p:spPr bwMode="auto">
          <a:xfrm>
            <a:off x="155575" y="-525463"/>
            <a:ext cx="11430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4101" name="AutoShape 4" descr="http://www.ap-skld.ru/_borders/logotip-1-1-1.jpg"/>
          <p:cNvSpPr>
            <a:spLocks noChangeAspect="1" noChangeArrowheads="1"/>
          </p:cNvSpPr>
          <p:nvPr/>
        </p:nvSpPr>
        <p:spPr bwMode="auto">
          <a:xfrm>
            <a:off x="307975" y="-373063"/>
            <a:ext cx="11430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4102" name="AutoShape 6" descr="http://www.ap-skld.ru/_borders/logotip-1-1-1.jpg"/>
          <p:cNvSpPr>
            <a:spLocks noChangeAspect="1" noChangeArrowheads="1"/>
          </p:cNvSpPr>
          <p:nvPr/>
        </p:nvSpPr>
        <p:spPr bwMode="auto">
          <a:xfrm>
            <a:off x="460375" y="-220663"/>
            <a:ext cx="11430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4103" name="AutoShape 8" descr="http://www.ap-skld.ru/_borders/logotip-1-1-1.jpg"/>
          <p:cNvSpPr>
            <a:spLocks noChangeAspect="1" noChangeArrowheads="1"/>
          </p:cNvSpPr>
          <p:nvPr/>
        </p:nvSpPr>
        <p:spPr bwMode="auto">
          <a:xfrm>
            <a:off x="612775" y="-68263"/>
            <a:ext cx="11430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4104" name="AutoShape 10" descr="http://www.ap-skld.ru/_borders/logotip-1-1-1.jpg"/>
          <p:cNvSpPr>
            <a:spLocks noChangeAspect="1" noChangeArrowheads="1"/>
          </p:cNvSpPr>
          <p:nvPr/>
        </p:nvSpPr>
        <p:spPr bwMode="auto">
          <a:xfrm>
            <a:off x="765175" y="84138"/>
            <a:ext cx="1143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4105" name="AutoShape 12" descr="http://www.ap-skld.ru/_borders/logotip-1-1-1.jpg"/>
          <p:cNvSpPr>
            <a:spLocks noChangeAspect="1" noChangeArrowheads="1"/>
          </p:cNvSpPr>
          <p:nvPr/>
        </p:nvSpPr>
        <p:spPr bwMode="auto">
          <a:xfrm>
            <a:off x="155575" y="-411163"/>
            <a:ext cx="904875"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323850" y="5084763"/>
            <a:ext cx="84963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ru-RU" altLang="ru-RU" sz="2000" dirty="0">
                <a:latin typeface="+mn-lt"/>
              </a:rPr>
              <a:t>Предприятия Московской области в состоянии полностью удовлетворить потребности здравоохранения Московской области в средствах окраски мазков крови.</a:t>
            </a:r>
          </a:p>
          <a:p>
            <a:pPr>
              <a:spcBef>
                <a:spcPct val="0"/>
              </a:spcBef>
              <a:buClrTx/>
              <a:buSzTx/>
              <a:buFontTx/>
              <a:buNone/>
            </a:pPr>
            <a:r>
              <a:rPr lang="ru-RU" altLang="ru-RU" sz="2000" dirty="0">
                <a:latin typeface="+mn-lt"/>
              </a:rPr>
              <a:t>До конца 201</a:t>
            </a:r>
            <a:r>
              <a:rPr lang="en-US" altLang="ru-RU" sz="2000" dirty="0">
                <a:latin typeface="+mn-lt"/>
              </a:rPr>
              <a:t>8</a:t>
            </a:r>
            <a:r>
              <a:rPr lang="ru-RU" altLang="ru-RU" sz="2000" dirty="0">
                <a:latin typeface="+mn-lt"/>
              </a:rPr>
              <a:t> г. ООО «</a:t>
            </a:r>
            <a:r>
              <a:rPr lang="ru-RU" altLang="ru-RU" sz="2000" dirty="0" err="1">
                <a:latin typeface="+mn-lt"/>
              </a:rPr>
              <a:t>Эйлитон</a:t>
            </a:r>
            <a:r>
              <a:rPr lang="ru-RU" altLang="ru-RU" sz="2000" dirty="0">
                <a:latin typeface="+mn-lt"/>
              </a:rPr>
              <a:t>» приступит к производству отечественных  гематологических </a:t>
            </a:r>
            <a:r>
              <a:rPr lang="ru-RU" altLang="ru-RU" sz="2000" dirty="0" err="1">
                <a:latin typeface="+mn-lt"/>
              </a:rPr>
              <a:t>автоанализаторов</a:t>
            </a:r>
            <a:r>
              <a:rPr lang="ru-RU" altLang="ru-RU" sz="2000" dirty="0">
                <a:latin typeface="+mn-lt"/>
              </a:rPr>
              <a:t> и реагентов.</a:t>
            </a:r>
          </a:p>
        </p:txBody>
      </p:sp>
      <p:sp>
        <p:nvSpPr>
          <p:cNvPr id="8" name="Text Box 1"/>
          <p:cNvSpPr txBox="1">
            <a:spLocks noChangeArrowheads="1"/>
          </p:cNvSpPr>
          <p:nvPr/>
        </p:nvSpPr>
        <p:spPr bwMode="auto">
          <a:xfrm>
            <a:off x="107950" y="160338"/>
            <a:ext cx="903605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9pPr>
          </a:lstStyle>
          <a:p>
            <a:pPr algn="ctr">
              <a:buFont typeface="Times New Roman" charset="0"/>
              <a:buNone/>
              <a:defRPr/>
            </a:pPr>
            <a:r>
              <a:rPr lang="ru-RU" sz="3200" dirty="0">
                <a:solidFill>
                  <a:schemeClr val="tx1"/>
                </a:solidFill>
                <a:effectLst>
                  <a:outerShdw blurRad="38100" dist="38100" dir="2700000" algn="tl">
                    <a:srgbClr val="000000">
                      <a:alpha val="43137"/>
                    </a:srgbClr>
                  </a:outerShdw>
                </a:effectLst>
                <a:latin typeface="+mj-lt"/>
                <a:cs typeface="Tahoma" pitchFamily="34" charset="0"/>
              </a:rPr>
              <a:t>Средства клинического анализа крови</a:t>
            </a:r>
          </a:p>
        </p:txBody>
      </p:sp>
      <p:sp>
        <p:nvSpPr>
          <p:cNvPr id="17412" name="AutoShape 2" descr="https://im1-tub-ru.yandex.net/i?id=6d182b6e81c6aca29594c44a7cf30f88-l&amp;n=13"/>
          <p:cNvSpPr>
            <a:spLocks noChangeAspect="1" noChangeArrowheads="1"/>
          </p:cNvSpPr>
          <p:nvPr/>
        </p:nvSpPr>
        <p:spPr bwMode="auto">
          <a:xfrm>
            <a:off x="71438"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endParaRPr lang="ru-RU" altLang="ru-RU" sz="1800"/>
          </a:p>
        </p:txBody>
      </p:sp>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41438"/>
            <a:ext cx="2095500" cy="1476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4" name="TextBox 3"/>
          <p:cNvSpPr txBox="1">
            <a:spLocks noChangeArrowheads="1"/>
          </p:cNvSpPr>
          <p:nvPr/>
        </p:nvSpPr>
        <p:spPr bwMode="auto">
          <a:xfrm>
            <a:off x="539750" y="3141663"/>
            <a:ext cx="31813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ru-RU" altLang="ru-RU" sz="2000" dirty="0">
                <a:latin typeface="+mn-lt"/>
              </a:rPr>
              <a:t>Автомат для окраски мазков крови и красители</a:t>
            </a:r>
          </a:p>
        </p:txBody>
      </p:sp>
      <p:pic>
        <p:nvPicPr>
          <p:cNvPr id="174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389063"/>
            <a:ext cx="733425"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2227263"/>
            <a:ext cx="2212975" cy="1560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4950" y="1557338"/>
            <a:ext cx="2463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8" name="TextBox 12"/>
          <p:cNvSpPr txBox="1">
            <a:spLocks noChangeArrowheads="1"/>
          </p:cNvSpPr>
          <p:nvPr/>
        </p:nvSpPr>
        <p:spPr bwMode="auto">
          <a:xfrm>
            <a:off x="4562475" y="4076700"/>
            <a:ext cx="31813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ru-RU" altLang="ru-RU" sz="2000" dirty="0">
                <a:latin typeface="+mn-lt"/>
              </a:rPr>
              <a:t>Гематологический </a:t>
            </a:r>
            <a:r>
              <a:rPr lang="ru-RU" altLang="ru-RU" sz="2000" dirty="0" err="1">
                <a:latin typeface="+mn-lt"/>
              </a:rPr>
              <a:t>автоанализатор</a:t>
            </a:r>
            <a:r>
              <a:rPr lang="ru-RU" altLang="ru-RU" sz="2000" dirty="0">
                <a:latin typeface="+mn-lt"/>
              </a:rPr>
              <a:t> и реагенты</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1750"/>
                                        <p:tgtEl>
                                          <p:spTgt spid="17413"/>
                                        </p:tgtEl>
                                      </p:cBhvr>
                                    </p:animEffect>
                                    <p:anim calcmode="lin" valueType="num">
                                      <p:cBhvr>
                                        <p:cTn id="8" dur="1750" fill="hold"/>
                                        <p:tgtEl>
                                          <p:spTgt spid="17413"/>
                                        </p:tgtEl>
                                        <p:attrNameLst>
                                          <p:attrName>ppt_x</p:attrName>
                                        </p:attrNameLst>
                                      </p:cBhvr>
                                      <p:tavLst>
                                        <p:tav tm="0">
                                          <p:val>
                                            <p:strVal val="#ppt_x"/>
                                          </p:val>
                                        </p:tav>
                                        <p:tav tm="100000">
                                          <p:val>
                                            <p:strVal val="#ppt_x"/>
                                          </p:val>
                                        </p:tav>
                                      </p:tavLst>
                                    </p:anim>
                                    <p:anim calcmode="lin" valueType="num">
                                      <p:cBhvr>
                                        <p:cTn id="9" dur="1750" fill="hold"/>
                                        <p:tgtEl>
                                          <p:spTgt spid="174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415"/>
                                        </p:tgtEl>
                                        <p:attrNameLst>
                                          <p:attrName>style.visibility</p:attrName>
                                        </p:attrNameLst>
                                      </p:cBhvr>
                                      <p:to>
                                        <p:strVal val="visible"/>
                                      </p:to>
                                    </p:set>
                                    <p:animEffect transition="in" filter="fade">
                                      <p:cBhvr>
                                        <p:cTn id="12" dur="1750"/>
                                        <p:tgtEl>
                                          <p:spTgt spid="17415"/>
                                        </p:tgtEl>
                                      </p:cBhvr>
                                    </p:animEffect>
                                    <p:anim calcmode="lin" valueType="num">
                                      <p:cBhvr>
                                        <p:cTn id="13" dur="1750" fill="hold"/>
                                        <p:tgtEl>
                                          <p:spTgt spid="17415"/>
                                        </p:tgtEl>
                                        <p:attrNameLst>
                                          <p:attrName>ppt_x</p:attrName>
                                        </p:attrNameLst>
                                      </p:cBhvr>
                                      <p:tavLst>
                                        <p:tav tm="0">
                                          <p:val>
                                            <p:strVal val="#ppt_x"/>
                                          </p:val>
                                        </p:tav>
                                        <p:tav tm="100000">
                                          <p:val>
                                            <p:strVal val="#ppt_x"/>
                                          </p:val>
                                        </p:tav>
                                      </p:tavLst>
                                    </p:anim>
                                    <p:anim calcmode="lin" valueType="num">
                                      <p:cBhvr>
                                        <p:cTn id="14" dur="1750" fill="hold"/>
                                        <p:tgtEl>
                                          <p:spTgt spid="174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417"/>
                                        </p:tgtEl>
                                        <p:attrNameLst>
                                          <p:attrName>style.visibility</p:attrName>
                                        </p:attrNameLst>
                                      </p:cBhvr>
                                      <p:to>
                                        <p:strVal val="visible"/>
                                      </p:to>
                                    </p:set>
                                    <p:animEffect transition="in" filter="fade">
                                      <p:cBhvr>
                                        <p:cTn id="17" dur="1750"/>
                                        <p:tgtEl>
                                          <p:spTgt spid="17417"/>
                                        </p:tgtEl>
                                      </p:cBhvr>
                                    </p:animEffect>
                                    <p:anim calcmode="lin" valueType="num">
                                      <p:cBhvr>
                                        <p:cTn id="18" dur="1750" fill="hold"/>
                                        <p:tgtEl>
                                          <p:spTgt spid="17417"/>
                                        </p:tgtEl>
                                        <p:attrNameLst>
                                          <p:attrName>ppt_x</p:attrName>
                                        </p:attrNameLst>
                                      </p:cBhvr>
                                      <p:tavLst>
                                        <p:tav tm="0">
                                          <p:val>
                                            <p:strVal val="#ppt_x"/>
                                          </p:val>
                                        </p:tav>
                                        <p:tav tm="100000">
                                          <p:val>
                                            <p:strVal val="#ppt_x"/>
                                          </p:val>
                                        </p:tav>
                                      </p:tavLst>
                                    </p:anim>
                                    <p:anim calcmode="lin" valueType="num">
                                      <p:cBhvr>
                                        <p:cTn id="19" dur="1750" fill="hold"/>
                                        <p:tgtEl>
                                          <p:spTgt spid="174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1750"/>
                                        <p:tgtEl>
                                          <p:spTgt spid="17416"/>
                                        </p:tgtEl>
                                      </p:cBhvr>
                                    </p:animEffect>
                                    <p:anim calcmode="lin" valueType="num">
                                      <p:cBhvr>
                                        <p:cTn id="23" dur="1750" fill="hold"/>
                                        <p:tgtEl>
                                          <p:spTgt spid="17416"/>
                                        </p:tgtEl>
                                        <p:attrNameLst>
                                          <p:attrName>ppt_x</p:attrName>
                                        </p:attrNameLst>
                                      </p:cBhvr>
                                      <p:tavLst>
                                        <p:tav tm="0">
                                          <p:val>
                                            <p:strVal val="#ppt_x"/>
                                          </p:val>
                                        </p:tav>
                                        <p:tav tm="100000">
                                          <p:val>
                                            <p:strVal val="#ppt_x"/>
                                          </p:val>
                                        </p:tav>
                                      </p:tavLst>
                                    </p:anim>
                                    <p:anim calcmode="lin" valueType="num">
                                      <p:cBhvr>
                                        <p:cTn id="24" dur="1750" fill="hold"/>
                                        <p:tgtEl>
                                          <p:spTgt spid="174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ctrTitle"/>
          </p:nvPr>
        </p:nvSpPr>
        <p:spPr>
          <a:xfrm>
            <a:off x="25400" y="14288"/>
            <a:ext cx="9036050" cy="755650"/>
          </a:xfrm>
        </p:spPr>
        <p:txBody>
          <a:bodyPr/>
          <a:lstStyle/>
          <a:p>
            <a:pPr eaLnBrk="1" hangingPunct="1"/>
            <a:r>
              <a:rPr lang="ru-RU" altLang="ru-RU" sz="2800" b="1" dirty="0">
                <a:ln w="9525">
                  <a:solidFill>
                    <a:schemeClr val="bg1"/>
                  </a:solidFill>
                  <a:prstDash val="solid"/>
                </a:ln>
                <a:effectLst>
                  <a:outerShdw blurRad="12700" dist="38100" dir="2700000" algn="tl" rotWithShape="0">
                    <a:schemeClr val="bg1">
                      <a:lumMod val="50000"/>
                    </a:schemeClr>
                  </a:outerShdw>
                </a:effectLst>
              </a:rPr>
              <a:t>НОРМАТИВНО-ПРАВОВАЯ БАЗА</a:t>
            </a:r>
          </a:p>
        </p:txBody>
      </p:sp>
      <p:sp>
        <p:nvSpPr>
          <p:cNvPr id="19459" name="Прямоугольник 4"/>
          <p:cNvSpPr>
            <a:spLocks noChangeArrowheads="1"/>
          </p:cNvSpPr>
          <p:nvPr/>
        </p:nvSpPr>
        <p:spPr bwMode="auto">
          <a:xfrm>
            <a:off x="155575" y="1295400"/>
            <a:ext cx="8585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ru-RU" altLang="ru-RU" sz="2400" dirty="0">
                <a:latin typeface="+mn-lt"/>
              </a:rPr>
              <a:t>П.П. Р.Ф. от 22.04.2016 №337</a:t>
            </a:r>
          </a:p>
          <a:p>
            <a:pPr algn="ctr" eaLnBrk="1" hangingPunct="1">
              <a:spcBef>
                <a:spcPct val="0"/>
              </a:spcBef>
              <a:buClrTx/>
              <a:buSzTx/>
              <a:buFontTx/>
              <a:buNone/>
            </a:pPr>
            <a:r>
              <a:rPr lang="ru-RU" altLang="ru-RU" sz="2400" dirty="0">
                <a:latin typeface="+mn-lt"/>
              </a:rPr>
              <a:t>внесены изменения в П.П. Р.Ф. от 05.02.2015 №102,</a:t>
            </a:r>
          </a:p>
          <a:p>
            <a:pPr algn="ctr" eaLnBrk="1" hangingPunct="1">
              <a:spcBef>
                <a:spcPct val="0"/>
              </a:spcBef>
              <a:buClrTx/>
              <a:buSzTx/>
              <a:buFontTx/>
              <a:buNone/>
            </a:pPr>
            <a:r>
              <a:rPr lang="ru-RU" altLang="ru-RU" sz="2400" dirty="0">
                <a:latin typeface="+mn-lt"/>
              </a:rPr>
              <a:t>не допускающие включения  в один лот медицинских изделий, входящих в перечень, на которые распространяются ограничения и не входящих в него, </a:t>
            </a:r>
          </a:p>
          <a:p>
            <a:pPr algn="ctr" eaLnBrk="1" hangingPunct="1">
              <a:spcBef>
                <a:spcPct val="0"/>
              </a:spcBef>
              <a:buClrTx/>
              <a:buSzTx/>
              <a:buFontTx/>
              <a:buNone/>
            </a:pPr>
            <a:r>
              <a:rPr lang="ru-RU" altLang="ru-RU" sz="2400" dirty="0">
                <a:latin typeface="+mn-lt"/>
              </a:rPr>
              <a:t>а постановлением от 30.11.2016 №1268 перечень отдельных видов медицинских изделий, </a:t>
            </a:r>
          </a:p>
          <a:p>
            <a:pPr algn="ctr" eaLnBrk="1" hangingPunct="1">
              <a:spcBef>
                <a:spcPct val="0"/>
              </a:spcBef>
              <a:buClrTx/>
              <a:buSzTx/>
              <a:buFontTx/>
              <a:buNone/>
            </a:pPr>
            <a:r>
              <a:rPr lang="ru-RU" altLang="ru-RU" sz="2400" dirty="0">
                <a:latin typeface="+mn-lt"/>
              </a:rPr>
              <a:t>происходящих из иностранных государств, в отношении которых устанавливаются ограничения</a:t>
            </a:r>
          </a:p>
          <a:p>
            <a:pPr algn="ctr" eaLnBrk="1" hangingPunct="1">
              <a:spcBef>
                <a:spcPct val="0"/>
              </a:spcBef>
              <a:buClrTx/>
              <a:buSzTx/>
              <a:buFontTx/>
              <a:buNone/>
            </a:pPr>
            <a:r>
              <a:rPr lang="ru-RU" altLang="ru-RU" sz="2400" dirty="0">
                <a:latin typeface="+mn-lt"/>
              </a:rPr>
              <a:t>допуска для целей осуществления закупок для обеспечения государственных и муниципальных нужд, </a:t>
            </a:r>
          </a:p>
          <a:p>
            <a:pPr algn="ctr" eaLnBrk="1" hangingPunct="1">
              <a:spcBef>
                <a:spcPct val="0"/>
              </a:spcBef>
              <a:buClrTx/>
              <a:buSzTx/>
              <a:buFontTx/>
              <a:buNone/>
            </a:pPr>
            <a:r>
              <a:rPr lang="ru-RU" altLang="ru-RU" sz="2400" dirty="0">
                <a:latin typeface="+mn-lt"/>
              </a:rPr>
              <a:t>расширен до 86 наименований.</a:t>
            </a:r>
          </a:p>
        </p:txBody>
      </p:sp>
      <p:sp>
        <p:nvSpPr>
          <p:cNvPr id="19460" name="AutoShape 2" descr="http://www.ap-skld.ru/_borders/logotip-1-1-1.jpg"/>
          <p:cNvSpPr>
            <a:spLocks noChangeAspect="1" noChangeArrowheads="1"/>
          </p:cNvSpPr>
          <p:nvPr/>
        </p:nvSpPr>
        <p:spPr bwMode="auto">
          <a:xfrm>
            <a:off x="155575" y="-525463"/>
            <a:ext cx="11430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19461" name="AutoShape 4" descr="http://www.ap-skld.ru/_borders/logotip-1-1-1.jpg"/>
          <p:cNvSpPr>
            <a:spLocks noChangeAspect="1" noChangeArrowheads="1"/>
          </p:cNvSpPr>
          <p:nvPr/>
        </p:nvSpPr>
        <p:spPr bwMode="auto">
          <a:xfrm>
            <a:off x="307975" y="-373063"/>
            <a:ext cx="11430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19462" name="AutoShape 6" descr="http://www.ap-skld.ru/_borders/logotip-1-1-1.jpg"/>
          <p:cNvSpPr>
            <a:spLocks noChangeAspect="1" noChangeArrowheads="1"/>
          </p:cNvSpPr>
          <p:nvPr/>
        </p:nvSpPr>
        <p:spPr bwMode="auto">
          <a:xfrm>
            <a:off x="460375" y="-220663"/>
            <a:ext cx="11430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19463" name="AutoShape 8" descr="http://www.ap-skld.ru/_borders/logotip-1-1-1.jpg"/>
          <p:cNvSpPr>
            <a:spLocks noChangeAspect="1" noChangeArrowheads="1"/>
          </p:cNvSpPr>
          <p:nvPr/>
        </p:nvSpPr>
        <p:spPr bwMode="auto">
          <a:xfrm>
            <a:off x="612775" y="-68263"/>
            <a:ext cx="11430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19464" name="AutoShape 10" descr="http://www.ap-skld.ru/_borders/logotip-1-1-1.jpg"/>
          <p:cNvSpPr>
            <a:spLocks noChangeAspect="1" noChangeArrowheads="1"/>
          </p:cNvSpPr>
          <p:nvPr/>
        </p:nvSpPr>
        <p:spPr bwMode="auto">
          <a:xfrm>
            <a:off x="765175" y="84138"/>
            <a:ext cx="1143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19465" name="AutoShape 12" descr="http://www.ap-skld.ru/_borders/logotip-1-1-1.jpg"/>
          <p:cNvSpPr>
            <a:spLocks noChangeAspect="1" noChangeArrowheads="1"/>
          </p:cNvSpPr>
          <p:nvPr/>
        </p:nvSpPr>
        <p:spPr bwMode="auto">
          <a:xfrm>
            <a:off x="155575" y="-411163"/>
            <a:ext cx="904875"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19466" name="TextBox 1"/>
          <p:cNvSpPr txBox="1">
            <a:spLocks noChangeArrowheads="1"/>
          </p:cNvSpPr>
          <p:nvPr/>
        </p:nvSpPr>
        <p:spPr bwMode="auto">
          <a:xfrm>
            <a:off x="307975" y="3978275"/>
            <a:ext cx="872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ru-RU" altLang="ru-RU"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2000"/>
                                        <p:tgtEl>
                                          <p:spTgt spid="19459"/>
                                        </p:tgtEl>
                                      </p:cBhvr>
                                    </p:animEffect>
                                    <p:anim calcmode="lin" valueType="num">
                                      <p:cBhvr>
                                        <p:cTn id="8" dur="2000" fill="hold"/>
                                        <p:tgtEl>
                                          <p:spTgt spid="19459"/>
                                        </p:tgtEl>
                                        <p:attrNameLst>
                                          <p:attrName>ppt_x</p:attrName>
                                        </p:attrNameLst>
                                      </p:cBhvr>
                                      <p:tavLst>
                                        <p:tav tm="0">
                                          <p:val>
                                            <p:strVal val="#ppt_x"/>
                                          </p:val>
                                        </p:tav>
                                        <p:tav tm="100000">
                                          <p:val>
                                            <p:strVal val="#ppt_x"/>
                                          </p:val>
                                        </p:tav>
                                      </p:tavLst>
                                    </p:anim>
                                    <p:anim calcmode="lin" valueType="num">
                                      <p:cBhvr>
                                        <p:cTn id="9" dur="2000" fill="hold"/>
                                        <p:tgtEl>
                                          <p:spTgt spid="194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ctrTitle"/>
          </p:nvPr>
        </p:nvSpPr>
        <p:spPr>
          <a:xfrm>
            <a:off x="0" y="145256"/>
            <a:ext cx="9144000" cy="1813719"/>
          </a:xfrm>
        </p:spPr>
        <p:txBody>
          <a:bodyPr/>
          <a:lstStyle/>
          <a:p>
            <a:pPr eaLnBrk="1" hangingPunct="1"/>
            <a:r>
              <a:rPr lang="ru-RU" altLang="ru-RU" sz="2800" b="1" dirty="0">
                <a:ln w="9525">
                  <a:solidFill>
                    <a:schemeClr val="bg1"/>
                  </a:solidFill>
                  <a:prstDash val="solid"/>
                </a:ln>
                <a:effectLst>
                  <a:outerShdw blurRad="12700" dist="38100" dir="2700000" algn="tl" rotWithShape="0">
                    <a:schemeClr val="bg1">
                      <a:lumMod val="50000"/>
                    </a:schemeClr>
                  </a:outerShdw>
                </a:effectLst>
              </a:rPr>
              <a:t>ПОТЕНЦИАЛ ПРЕДПРИЯТИЙ МОСКОВСКОЙ ОБЛАСТИ</a:t>
            </a:r>
            <a:br>
              <a:rPr lang="ru-RU" altLang="ru-RU" sz="2800" b="1" dirty="0">
                <a:ln w="9525">
                  <a:solidFill>
                    <a:schemeClr val="bg1"/>
                  </a:solidFill>
                  <a:prstDash val="solid"/>
                </a:ln>
                <a:effectLst>
                  <a:outerShdw blurRad="12700" dist="38100" dir="2700000" algn="tl" rotWithShape="0">
                    <a:schemeClr val="bg1">
                      <a:lumMod val="50000"/>
                    </a:schemeClr>
                  </a:outerShdw>
                </a:effectLst>
              </a:rPr>
            </a:br>
            <a:r>
              <a:rPr lang="ru-RU" altLang="ru-RU" sz="2800" b="1" dirty="0">
                <a:ln w="9525">
                  <a:solidFill>
                    <a:schemeClr val="bg1"/>
                  </a:solidFill>
                  <a:prstDash val="solid"/>
                </a:ln>
                <a:effectLst>
                  <a:outerShdw blurRad="12700" dist="38100" dir="2700000" algn="tl" rotWithShape="0">
                    <a:schemeClr val="bg1">
                      <a:lumMod val="50000"/>
                    </a:schemeClr>
                  </a:outerShdw>
                </a:effectLst>
              </a:rPr>
              <a:t>*** </a:t>
            </a:r>
            <a:br>
              <a:rPr lang="ru-RU" altLang="ru-RU" sz="2800" b="1" dirty="0">
                <a:ln w="9525">
                  <a:solidFill>
                    <a:schemeClr val="bg1"/>
                  </a:solidFill>
                  <a:prstDash val="solid"/>
                </a:ln>
                <a:effectLst>
                  <a:outerShdw blurRad="12700" dist="38100" dir="2700000" algn="tl" rotWithShape="0">
                    <a:schemeClr val="bg1">
                      <a:lumMod val="50000"/>
                    </a:schemeClr>
                  </a:outerShdw>
                </a:effectLst>
              </a:rPr>
            </a:br>
            <a:r>
              <a:rPr lang="ru-RU" altLang="ru-RU" sz="2800" b="1" dirty="0">
                <a:ln w="9525">
                  <a:solidFill>
                    <a:schemeClr val="bg1"/>
                  </a:solidFill>
                  <a:prstDash val="solid"/>
                </a:ln>
                <a:effectLst>
                  <a:outerShdw blurRad="12700" dist="38100" dir="2700000" algn="tl" rotWithShape="0">
                    <a:schemeClr val="bg1">
                      <a:lumMod val="50000"/>
                    </a:schemeClr>
                  </a:outerShdw>
                </a:effectLst>
              </a:rPr>
              <a:t>СРЕДСТВА ДИАГНОСТИКИ </a:t>
            </a:r>
            <a:r>
              <a:rPr lang="en-US" altLang="ru-RU" sz="2800" b="1" dirty="0">
                <a:ln w="9525">
                  <a:solidFill>
                    <a:schemeClr val="bg1"/>
                  </a:solidFill>
                  <a:prstDash val="solid"/>
                </a:ln>
                <a:effectLst>
                  <a:outerShdw blurRad="12700" dist="38100" dir="2700000" algn="tl" rotWithShape="0">
                    <a:schemeClr val="bg1">
                      <a:lumMod val="50000"/>
                    </a:schemeClr>
                  </a:outerShdw>
                </a:effectLst>
              </a:rPr>
              <a:t>IN VITRO</a:t>
            </a:r>
            <a:r>
              <a:rPr lang="ru-RU" altLang="ru-RU" sz="2800" b="1" dirty="0">
                <a:ln w="9525">
                  <a:solidFill>
                    <a:schemeClr val="bg1"/>
                  </a:solidFill>
                  <a:prstDash val="solid"/>
                </a:ln>
                <a:effectLst>
                  <a:outerShdw blurRad="12700" dist="38100" dir="2700000" algn="tl" rotWithShape="0">
                    <a:schemeClr val="bg1">
                      <a:lumMod val="50000"/>
                    </a:schemeClr>
                  </a:outerShdw>
                </a:effectLst>
              </a:rPr>
              <a:t>. </a:t>
            </a:r>
          </a:p>
        </p:txBody>
      </p:sp>
      <p:sp>
        <p:nvSpPr>
          <p:cNvPr id="20483" name="Прямоугольник 4"/>
          <p:cNvSpPr>
            <a:spLocks noChangeArrowheads="1"/>
          </p:cNvSpPr>
          <p:nvPr/>
        </p:nvSpPr>
        <p:spPr bwMode="auto">
          <a:xfrm>
            <a:off x="279400" y="2150973"/>
            <a:ext cx="8585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ru-RU" altLang="ru-RU" sz="2400" dirty="0">
                <a:latin typeface="+mn-lt"/>
              </a:rPr>
              <a:t>Суммарный ассортимент приборов, реагентов и расходных материалов, выпускаемых предприятиями Московской области насчитывает около 1000 наименований и оценивается в 7,2 млрд. руб.</a:t>
            </a:r>
          </a:p>
        </p:txBody>
      </p:sp>
      <p:sp>
        <p:nvSpPr>
          <p:cNvPr id="20484" name="AutoShape 2" descr="http://www.ap-skld.ru/_borders/logotip-1-1-1.jpg"/>
          <p:cNvSpPr>
            <a:spLocks noChangeAspect="1" noChangeArrowheads="1"/>
          </p:cNvSpPr>
          <p:nvPr/>
        </p:nvSpPr>
        <p:spPr bwMode="auto">
          <a:xfrm>
            <a:off x="155575" y="-525463"/>
            <a:ext cx="11430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20485" name="AutoShape 4" descr="http://www.ap-skld.ru/_borders/logotip-1-1-1.jpg"/>
          <p:cNvSpPr>
            <a:spLocks noChangeAspect="1" noChangeArrowheads="1"/>
          </p:cNvSpPr>
          <p:nvPr/>
        </p:nvSpPr>
        <p:spPr bwMode="auto">
          <a:xfrm>
            <a:off x="307975" y="-373063"/>
            <a:ext cx="11430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20486" name="AutoShape 6" descr="http://www.ap-skld.ru/_borders/logotip-1-1-1.jpg"/>
          <p:cNvSpPr>
            <a:spLocks noChangeAspect="1" noChangeArrowheads="1"/>
          </p:cNvSpPr>
          <p:nvPr/>
        </p:nvSpPr>
        <p:spPr bwMode="auto">
          <a:xfrm>
            <a:off x="460375" y="-220663"/>
            <a:ext cx="11430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20487" name="AutoShape 8" descr="http://www.ap-skld.ru/_borders/logotip-1-1-1.jpg"/>
          <p:cNvSpPr>
            <a:spLocks noChangeAspect="1" noChangeArrowheads="1"/>
          </p:cNvSpPr>
          <p:nvPr/>
        </p:nvSpPr>
        <p:spPr bwMode="auto">
          <a:xfrm>
            <a:off x="612775" y="-68263"/>
            <a:ext cx="11430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20488" name="AutoShape 10" descr="http://www.ap-skld.ru/_borders/logotip-1-1-1.jpg"/>
          <p:cNvSpPr>
            <a:spLocks noChangeAspect="1" noChangeArrowheads="1"/>
          </p:cNvSpPr>
          <p:nvPr/>
        </p:nvSpPr>
        <p:spPr bwMode="auto">
          <a:xfrm>
            <a:off x="765175" y="84138"/>
            <a:ext cx="1143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20489" name="AutoShape 12" descr="http://www.ap-skld.ru/_borders/logotip-1-1-1.jpg"/>
          <p:cNvSpPr>
            <a:spLocks noChangeAspect="1" noChangeArrowheads="1"/>
          </p:cNvSpPr>
          <p:nvPr/>
        </p:nvSpPr>
        <p:spPr bwMode="auto">
          <a:xfrm>
            <a:off x="155575" y="-411163"/>
            <a:ext cx="904875"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20490" name="TextBox 1"/>
          <p:cNvSpPr txBox="1">
            <a:spLocks noChangeArrowheads="1"/>
          </p:cNvSpPr>
          <p:nvPr/>
        </p:nvSpPr>
        <p:spPr bwMode="auto">
          <a:xfrm>
            <a:off x="307975" y="3978275"/>
            <a:ext cx="87280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ru-RU" altLang="ru-RU" sz="2400" dirty="0">
                <a:latin typeface="+mn-lt"/>
              </a:rPr>
              <a:t>Средства бюджета, направленные на закупку продукции предприятий Московской области, позволят ускорить развитие отечественных предприятий и успешно решать задачу импортозамещения.</a:t>
            </a:r>
          </a:p>
          <a:p>
            <a:pPr algn="ctr" eaLnBrk="1" hangingPunct="1">
              <a:spcBef>
                <a:spcPct val="0"/>
              </a:spcBef>
              <a:buClrTx/>
              <a:buSzTx/>
              <a:buFontTx/>
              <a:buNone/>
            </a:pPr>
            <a:endParaRPr lang="ru-RU" altLang="ru-RU"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750"/>
                                        <p:tgtEl>
                                          <p:spTgt spid="20483"/>
                                        </p:tgtEl>
                                      </p:cBhvr>
                                    </p:animEffect>
                                    <p:anim calcmode="lin" valueType="num">
                                      <p:cBhvr>
                                        <p:cTn id="8" dur="1750" fill="hold"/>
                                        <p:tgtEl>
                                          <p:spTgt spid="20483"/>
                                        </p:tgtEl>
                                        <p:attrNameLst>
                                          <p:attrName>ppt_x</p:attrName>
                                        </p:attrNameLst>
                                      </p:cBhvr>
                                      <p:tavLst>
                                        <p:tav tm="0">
                                          <p:val>
                                            <p:strVal val="#ppt_x"/>
                                          </p:val>
                                        </p:tav>
                                        <p:tav tm="100000">
                                          <p:val>
                                            <p:strVal val="#ppt_x"/>
                                          </p:val>
                                        </p:tav>
                                      </p:tavLst>
                                    </p:anim>
                                    <p:anim calcmode="lin" valueType="num">
                                      <p:cBhvr>
                                        <p:cTn id="9" dur="1750" fill="hold"/>
                                        <p:tgtEl>
                                          <p:spTgt spid="2048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490"/>
                                        </p:tgtEl>
                                        <p:attrNameLst>
                                          <p:attrName>style.visibility</p:attrName>
                                        </p:attrNameLst>
                                      </p:cBhvr>
                                      <p:to>
                                        <p:strVal val="visible"/>
                                      </p:to>
                                    </p:set>
                                    <p:animEffect transition="in" filter="fade">
                                      <p:cBhvr>
                                        <p:cTn id="12" dur="1750"/>
                                        <p:tgtEl>
                                          <p:spTgt spid="20490"/>
                                        </p:tgtEl>
                                      </p:cBhvr>
                                    </p:animEffect>
                                    <p:anim calcmode="lin" valueType="num">
                                      <p:cBhvr>
                                        <p:cTn id="13" dur="1750" fill="hold"/>
                                        <p:tgtEl>
                                          <p:spTgt spid="20490"/>
                                        </p:tgtEl>
                                        <p:attrNameLst>
                                          <p:attrName>ppt_x</p:attrName>
                                        </p:attrNameLst>
                                      </p:cBhvr>
                                      <p:tavLst>
                                        <p:tav tm="0">
                                          <p:val>
                                            <p:strVal val="#ppt_x"/>
                                          </p:val>
                                        </p:tav>
                                        <p:tav tm="100000">
                                          <p:val>
                                            <p:strVal val="#ppt_x"/>
                                          </p:val>
                                        </p:tav>
                                      </p:tavLst>
                                    </p:anim>
                                    <p:anim calcmode="lin" valueType="num">
                                      <p:cBhvr>
                                        <p:cTn id="14" dur="1750" fill="hold"/>
                                        <p:tgtEl>
                                          <p:spTgt spid="204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348880"/>
            <a:ext cx="7924800" cy="2520280"/>
          </a:xfrm>
        </p:spPr>
        <p:txBody>
          <a:bodyPr/>
          <a:lstStyle/>
          <a:p>
            <a:pPr lvl="0" algn="ctr" fontAlgn="base">
              <a:spcAft>
                <a:spcPct val="0"/>
              </a:spcAft>
            </a:pPr>
            <a:r>
              <a:rPr lang="ru-RU" sz="40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Спасибо за внимание!</a:t>
            </a:r>
            <a:br>
              <a:rPr lang="ru-RU" sz="40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br>
            <a:br>
              <a:rPr lang="ru-RU" sz="40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altLang="ru-RU" sz="4000" cap="none" spc="0" dirty="0">
                <a:solidFill>
                  <a:srgbClr val="FFFFFF"/>
                </a:solidFill>
                <a:ea typeface="+mn-ea"/>
                <a:cs typeface="Arial" panose="020B0604020202020204" pitchFamily="34" charset="0"/>
              </a:rPr>
              <a:t>shibanov@unimedao.ru,</a:t>
            </a:r>
            <a:br>
              <a:rPr lang="ru-RU" altLang="ru-RU" sz="4000" cap="none" spc="0" dirty="0">
                <a:solidFill>
                  <a:srgbClr val="FFFFFF"/>
                </a:solidFill>
                <a:ea typeface="+mn-ea"/>
                <a:cs typeface="Arial" panose="020B0604020202020204" pitchFamily="34" charset="0"/>
              </a:rPr>
            </a:br>
            <a:r>
              <a:rPr lang="en-US" altLang="ru-RU" sz="4000" cap="none" spc="0" dirty="0">
                <a:solidFill>
                  <a:srgbClr val="FFFFFF"/>
                </a:solidFill>
                <a:ea typeface="+mn-ea"/>
                <a:cs typeface="Arial" panose="020B0604020202020204" pitchFamily="34" charset="0"/>
              </a:rPr>
              <a:t> +7 916 992 2710</a:t>
            </a:r>
            <a:br>
              <a:rPr lang="ru-RU" altLang="ru-RU" sz="2400" cap="none" spc="0" dirty="0">
                <a:solidFill>
                  <a:srgbClr val="FFFFFF"/>
                </a:solidFill>
                <a:latin typeface="Tahoma" panose="020B0604030504040204" pitchFamily="34" charset="0"/>
                <a:ea typeface="+mn-ea"/>
                <a:cs typeface="Arial" panose="020B0604020202020204" pitchFamily="34" charset="0"/>
              </a:rPr>
            </a:br>
            <a:endParaRPr lang="ru-RU" sz="40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5114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388" y="115888"/>
            <a:ext cx="8755062" cy="1800225"/>
          </a:xfrm>
        </p:spPr>
        <p:txBody>
          <a:bodyPr/>
          <a:lstStyle/>
          <a:p>
            <a:pPr algn="l" eaLnBrk="1" hangingPunct="1">
              <a:defRPr/>
            </a:pPr>
            <a:r>
              <a:rPr lang="ru-RU" sz="2000" b="1" dirty="0">
                <a:ln w="9525">
                  <a:solidFill>
                    <a:schemeClr val="bg1"/>
                  </a:solidFill>
                  <a:prstDash val="solid"/>
                </a:ln>
                <a:effectLst>
                  <a:outerShdw blurRad="50800" dist="38100" dir="2700000" algn="tl" rotWithShape="0">
                    <a:prstClr val="black">
                      <a:alpha val="40000"/>
                    </a:prstClr>
                  </a:outerShdw>
                </a:effectLst>
                <a:latin typeface="+mn-lt"/>
              </a:rPr>
              <a:t>ПО ДАННЫМ МИНЗДРАВА РОССИИ В 2015 Г. БЫЛИ ЗАКУПЛЕНЫ МЕДИЦИНСКИЕ ИЗДЕЛИЯ НА СУММУ 269,4 МЛРД РУБ.</a:t>
            </a:r>
            <a:br>
              <a:rPr lang="ru-RU" sz="2000" b="1" dirty="0">
                <a:ln w="9525">
                  <a:solidFill>
                    <a:schemeClr val="bg1"/>
                  </a:solidFill>
                  <a:prstDash val="solid"/>
                </a:ln>
                <a:effectLst>
                  <a:outerShdw blurRad="50800" dist="38100" dir="2700000" algn="tl" rotWithShape="0">
                    <a:prstClr val="black">
                      <a:alpha val="40000"/>
                    </a:prstClr>
                  </a:outerShdw>
                </a:effectLst>
                <a:latin typeface="+mn-lt"/>
              </a:rPr>
            </a:br>
            <a:r>
              <a:rPr lang="ru-RU" sz="2000" b="1" dirty="0">
                <a:ln w="9525">
                  <a:solidFill>
                    <a:schemeClr val="bg1"/>
                  </a:solidFill>
                  <a:prstDash val="solid"/>
                </a:ln>
                <a:effectLst>
                  <a:outerShdw blurRad="50800" dist="38100" dir="2700000" algn="tl" rotWithShape="0">
                    <a:prstClr val="black">
                      <a:alpha val="40000"/>
                    </a:prstClr>
                  </a:outerShdw>
                </a:effectLst>
                <a:latin typeface="+mn-lt"/>
              </a:rPr>
              <a:t>В ТОМ ЧИСЛЕ ИМПОРТНЫЕ МИ НА СУММУ 231,1 МЛРД. РУБ.,</a:t>
            </a:r>
            <a:br>
              <a:rPr lang="ru-RU" sz="2000" b="1" dirty="0">
                <a:ln w="9525">
                  <a:solidFill>
                    <a:schemeClr val="bg1"/>
                  </a:solidFill>
                  <a:prstDash val="solid"/>
                </a:ln>
                <a:effectLst>
                  <a:outerShdw blurRad="50800" dist="38100" dir="2700000" algn="tl" rotWithShape="0">
                    <a:prstClr val="black">
                      <a:alpha val="40000"/>
                    </a:prstClr>
                  </a:outerShdw>
                </a:effectLst>
                <a:latin typeface="+mn-lt"/>
              </a:rPr>
            </a:br>
            <a:r>
              <a:rPr lang="ru-RU" sz="2000" b="1" dirty="0">
                <a:ln w="9525">
                  <a:solidFill>
                    <a:schemeClr val="bg1"/>
                  </a:solidFill>
                  <a:prstDash val="solid"/>
                </a:ln>
                <a:effectLst>
                  <a:outerShdw blurRad="50800" dist="38100" dir="2700000" algn="tl" rotWithShape="0">
                    <a:prstClr val="black">
                      <a:alpha val="40000"/>
                    </a:prstClr>
                  </a:outerShdw>
                </a:effectLst>
                <a:latin typeface="+mn-lt"/>
              </a:rPr>
              <a:t>ОТЕЧЕСТВЕННЫЕ МИ – 38,3 МЛРД. РУБ. </a:t>
            </a:r>
          </a:p>
        </p:txBody>
      </p:sp>
      <p:sp>
        <p:nvSpPr>
          <p:cNvPr id="9" name="TextBox 8"/>
          <p:cNvSpPr txBox="1"/>
          <p:nvPr/>
        </p:nvSpPr>
        <p:spPr>
          <a:xfrm>
            <a:off x="287338" y="5157788"/>
            <a:ext cx="8856662" cy="1323439"/>
          </a:xfrm>
          <a:prstGeom prst="rect">
            <a:avLst/>
          </a:prstGeom>
          <a:noFill/>
        </p:spPr>
        <p:txBody>
          <a:bodyPr>
            <a:spAutoFit/>
          </a:bodyPr>
          <a:lstStyle/>
          <a:p>
            <a:pPr eaLnBrk="1" fontAlgn="auto" hangingPunct="1">
              <a:spcBef>
                <a:spcPts val="0"/>
              </a:spcBef>
              <a:spcAft>
                <a:spcPts val="0"/>
              </a:spcAft>
              <a:defRPr/>
            </a:pPr>
            <a:r>
              <a:rPr lang="ru-RU" sz="2000" b="1" cap="small" dirty="0">
                <a:latin typeface="+mn-lt"/>
                <a:cs typeface="+mn-cs"/>
              </a:rPr>
              <a:t>231 млрд. руб. получили зарубежные компании, которые они использовали  в том числе на оплату высоко-квалифицированных специалистов и ученых, а также на инвестиции в развитие новых аналитических технологий.</a:t>
            </a:r>
            <a:endParaRPr lang="ru-RU" sz="2000" dirty="0">
              <a:latin typeface="+mn-lt"/>
              <a:cs typeface="+mn-cs"/>
            </a:endParaRPr>
          </a:p>
        </p:txBody>
      </p:sp>
      <p:grpSp>
        <p:nvGrpSpPr>
          <p:cNvPr id="5124" name="Группа 3"/>
          <p:cNvGrpSpPr>
            <a:grpSpLocks/>
          </p:cNvGrpSpPr>
          <p:nvPr/>
        </p:nvGrpSpPr>
        <p:grpSpPr bwMode="auto">
          <a:xfrm>
            <a:off x="1085769" y="2063734"/>
            <a:ext cx="3984507" cy="3381391"/>
            <a:chOff x="2242127" y="2292693"/>
            <a:chExt cx="3841160" cy="3237324"/>
          </a:xfrm>
        </p:grpSpPr>
        <p:pic>
          <p:nvPicPr>
            <p:cNvPr id="51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300" y="2292693"/>
              <a:ext cx="3836987" cy="28781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Дуга 9"/>
            <p:cNvSpPr/>
            <p:nvPr/>
          </p:nvSpPr>
          <p:spPr bwMode="auto">
            <a:xfrm>
              <a:off x="2242127" y="4806117"/>
              <a:ext cx="3841159" cy="723900"/>
            </a:xfrm>
            <a:prstGeom prst="arc">
              <a:avLst/>
            </a:prstGeom>
            <a:solidFill>
              <a:schemeClr val="accent1">
                <a:lumMod val="75000"/>
              </a:schemeClr>
            </a:solidFill>
            <a:ln w="9525" cap="flat" cmpd="sng" algn="ctr">
              <a:solidFill>
                <a:schemeClr val="tx1"/>
              </a:solidFill>
              <a:prstDash val="solid"/>
              <a:miter lim="800000"/>
              <a:headEnd type="none" w="med" len="med"/>
              <a:tailEnd type="none" w="med" len="med"/>
            </a:ln>
            <a:effectLst/>
            <a:extLst/>
          </p:spPr>
          <p:txBody>
            <a:bodyPr wrap="none"/>
            <a:lstStyle/>
            <a:p>
              <a:pPr eaLnBrk="1" fontAlgn="auto" hangingPunct="1">
                <a:spcBef>
                  <a:spcPts val="0"/>
                </a:spcBef>
                <a:spcAft>
                  <a:spcPts val="0"/>
                </a:spcAft>
                <a:defRPr/>
              </a:pPr>
              <a:endParaRPr lang="ru-RU">
                <a:cs typeface="+mn-cs"/>
              </a:endParaRPr>
            </a:p>
          </p:txBody>
        </p:sp>
        <p:sp>
          <p:nvSpPr>
            <p:cNvPr id="13" name="Дуга 12"/>
            <p:cNvSpPr/>
            <p:nvPr/>
          </p:nvSpPr>
          <p:spPr bwMode="auto">
            <a:xfrm flipH="1">
              <a:off x="2302467" y="4806117"/>
              <a:ext cx="3780819" cy="723900"/>
            </a:xfrm>
            <a:prstGeom prst="arc">
              <a:avLst/>
            </a:prstGeom>
            <a:solidFill>
              <a:schemeClr val="accent1">
                <a:lumMod val="75000"/>
              </a:schemeClr>
            </a:solidFill>
            <a:ln w="9525" cap="flat" cmpd="sng" algn="ctr">
              <a:solidFill>
                <a:schemeClr val="tx1"/>
              </a:solidFill>
              <a:prstDash val="solid"/>
              <a:miter lim="800000"/>
              <a:headEnd type="none" w="med" len="med"/>
              <a:tailEnd type="none" w="med" len="med"/>
            </a:ln>
            <a:effectLst/>
            <a:extLst/>
          </p:spPr>
          <p:txBody>
            <a:bodyPr wrap="none"/>
            <a:lstStyle/>
            <a:p>
              <a:pPr eaLnBrk="1" fontAlgn="auto" hangingPunct="1">
                <a:spcBef>
                  <a:spcPts val="0"/>
                </a:spcBef>
                <a:spcAft>
                  <a:spcPts val="0"/>
                </a:spcAft>
                <a:defRPr/>
              </a:pPr>
              <a:r>
                <a:rPr lang="ru-RU" dirty="0">
                  <a:cs typeface="+mn-cs"/>
                </a:rPr>
                <a:t>                   РОССИЯ</a:t>
              </a:r>
            </a:p>
          </p:txBody>
        </p:sp>
      </p:grpSp>
      <p:sp>
        <p:nvSpPr>
          <p:cNvPr id="5125" name="TextBox 4"/>
          <p:cNvSpPr txBox="1">
            <a:spLocks noChangeArrowheads="1"/>
          </p:cNvSpPr>
          <p:nvPr/>
        </p:nvSpPr>
        <p:spPr bwMode="auto">
          <a:xfrm>
            <a:off x="5119688" y="2905125"/>
            <a:ext cx="377279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ru-RU" altLang="ru-RU" sz="2000" dirty="0">
                <a:latin typeface="+mn-lt"/>
              </a:rPr>
              <a:t>231 млрд. руб. – ЭТО ЗАРПЛАТА ВСЕХ РАБОТАЮЩИХ В ГОРОДЕ С НАСЕЛЕНИЕМ 700 000 ЧЕЛОВЕК</a:t>
            </a:r>
            <a:r>
              <a:rPr lang="en-US" altLang="ru-RU" sz="2000" dirty="0">
                <a:latin typeface="+mn-lt"/>
              </a:rPr>
              <a:t> </a:t>
            </a:r>
            <a:r>
              <a:rPr lang="ru-RU" altLang="ru-RU" sz="2000" dirty="0">
                <a:latin typeface="+mn-lt"/>
              </a:rPr>
              <a:t>ЗА ГОД</a:t>
            </a:r>
          </a:p>
        </p:txBody>
      </p:sp>
    </p:spTree>
  </p:cSld>
  <p:clrMapOvr>
    <a:masterClrMapping/>
  </p:clrMapOvr>
  <mc:AlternateContent xmlns:mc="http://schemas.openxmlformats.org/markup-compatibility/2006" xmlns:p14="http://schemas.microsoft.com/office/powerpoint/2010/main">
    <mc:Choice Requires="p14">
      <p:transition spd="slow" p14:dur="2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anim calcmode="lin" valueType="num">
                                      <p:cBhvr>
                                        <p:cTn id="8" dur="2000" fill="hold"/>
                                        <p:tgtEl>
                                          <p:spTgt spid="5124"/>
                                        </p:tgtEl>
                                        <p:attrNameLst>
                                          <p:attrName>ppt_x</p:attrName>
                                        </p:attrNameLst>
                                      </p:cBhvr>
                                      <p:tavLst>
                                        <p:tav tm="0">
                                          <p:val>
                                            <p:strVal val="#ppt_x"/>
                                          </p:val>
                                        </p:tav>
                                        <p:tav tm="100000">
                                          <p:val>
                                            <p:strVal val="#ppt_x"/>
                                          </p:val>
                                        </p:tav>
                                      </p:tavLst>
                                    </p:anim>
                                    <p:anim calcmode="lin" valueType="num">
                                      <p:cBhvr>
                                        <p:cTn id="9" dur="2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5888"/>
            <a:ext cx="9144000" cy="1152525"/>
          </a:xfrm>
        </p:spPr>
        <p:txBody>
          <a:bodyPr>
            <a:normAutofit/>
          </a:bodyPr>
          <a:lstStyle/>
          <a:p>
            <a:pPr eaLnBrk="1" hangingPunct="1">
              <a:defRPr/>
            </a:pPr>
            <a:r>
              <a:rPr lang="ru-RU" sz="2800" dirty="0"/>
              <a:t>ПРОГРАММЫ МОДЕРНИЗАЦИИ В ЗДРАВООХРАНЕНИИ ПРЕОБРАЗИЛИ РОССИЙСКИЕ ЛАБОРАТОРИИ</a:t>
            </a:r>
          </a:p>
        </p:txBody>
      </p:sp>
      <p:pic>
        <p:nvPicPr>
          <p:cNvPr id="7171" name="Picture 2" descr="http://365express.ru/assets/img/gemo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12776"/>
            <a:ext cx="5473700" cy="3648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2"/>
          <p:cNvSpPr txBox="1">
            <a:spLocks noChangeArrowheads="1"/>
          </p:cNvSpPr>
          <p:nvPr/>
        </p:nvSpPr>
        <p:spPr bwMode="auto">
          <a:xfrm>
            <a:off x="233363" y="5373688"/>
            <a:ext cx="8785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ru-RU" altLang="ru-RU" sz="2400" dirty="0">
                <a:latin typeface="+mn-lt"/>
                <a:ea typeface="Tahoma" panose="020B0604030504040204" pitchFamily="34" charset="0"/>
                <a:cs typeface="Tahoma" panose="020B0604030504040204" pitchFamily="34" charset="0"/>
              </a:rPr>
              <a:t>С 2007 по 2014 годы лабораторная служба получила десятки тысяч современных приборов. Практически все приборы приобретались у зарубежных компаний.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6"/>
          <p:cNvSpPr txBox="1">
            <a:spLocks noChangeArrowheads="1"/>
          </p:cNvSpPr>
          <p:nvPr/>
        </p:nvSpPr>
        <p:spPr bwMode="auto">
          <a:xfrm>
            <a:off x="382588" y="5300663"/>
            <a:ext cx="8543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ru-RU" altLang="ru-RU" sz="2000" dirty="0">
                <a:latin typeface="+mn-lt"/>
              </a:rPr>
              <a:t>Выход: Реализация отраслевых планов по импортозамещению в соответствии с приказом Минпромторга №655 от 31 марта 2015 года и соблюдение требований П.П.Р.Ф. от 22.04.2016 №337</a:t>
            </a:r>
          </a:p>
          <a:p>
            <a:pPr eaLnBrk="1" hangingPunct="1">
              <a:spcBef>
                <a:spcPct val="0"/>
              </a:spcBef>
              <a:buClrTx/>
              <a:buSzTx/>
              <a:buFontTx/>
              <a:buNone/>
            </a:pPr>
            <a:r>
              <a:rPr lang="ru-RU" altLang="ru-RU" sz="2000" dirty="0">
                <a:latin typeface="+mn-lt"/>
              </a:rPr>
              <a:t>и №102 от 05.02.2015</a:t>
            </a:r>
          </a:p>
        </p:txBody>
      </p:sp>
      <p:sp>
        <p:nvSpPr>
          <p:cNvPr id="2" name="Заголовок 1"/>
          <p:cNvSpPr>
            <a:spLocks noGrp="1"/>
          </p:cNvSpPr>
          <p:nvPr>
            <p:ph type="title"/>
          </p:nvPr>
        </p:nvSpPr>
        <p:spPr>
          <a:xfrm>
            <a:off x="447675" y="115888"/>
            <a:ext cx="8229600" cy="1143000"/>
          </a:xfrm>
        </p:spPr>
        <p:txBody>
          <a:bodyPr/>
          <a:lstStyle/>
          <a:p>
            <a:pPr eaLnBrk="1" hangingPunct="1">
              <a:defRPr/>
            </a:pPr>
            <a:r>
              <a:rPr lang="ru-RU" sz="3200" dirty="0"/>
              <a:t>ЗАВИСИМОСТЬ ОТ ИМПОРТА</a:t>
            </a:r>
          </a:p>
        </p:txBody>
      </p:sp>
      <p:pic>
        <p:nvPicPr>
          <p:cNvPr id="8196" name="Picture 2" descr="http://365express.ru/assets/img/gemo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70668"/>
            <a:ext cx="5473700" cy="3648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8197" name="Picture 2" descr="C:\Users\AlexS\Documents\spla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738" y="1519237"/>
            <a:ext cx="466725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 descr="C:\Users\AlexS\Documents\spla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738" y="4247205"/>
            <a:ext cx="4640262" cy="871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2000"/>
                                        <p:tgtEl>
                                          <p:spTgt spid="8196"/>
                                        </p:tgtEl>
                                      </p:cBhvr>
                                    </p:animEffect>
                                    <p:anim calcmode="lin" valueType="num">
                                      <p:cBhvr>
                                        <p:cTn id="8" dur="2000" fill="hold"/>
                                        <p:tgtEl>
                                          <p:spTgt spid="8196"/>
                                        </p:tgtEl>
                                        <p:attrNameLst>
                                          <p:attrName>ppt_x</p:attrName>
                                        </p:attrNameLst>
                                      </p:cBhvr>
                                      <p:tavLst>
                                        <p:tav tm="0">
                                          <p:val>
                                            <p:strVal val="#ppt_x"/>
                                          </p:val>
                                        </p:tav>
                                        <p:tav tm="100000">
                                          <p:val>
                                            <p:strVal val="#ppt_x"/>
                                          </p:val>
                                        </p:tav>
                                      </p:tavLst>
                                    </p:anim>
                                    <p:anim calcmode="lin" valueType="num">
                                      <p:cBhvr>
                                        <p:cTn id="9" dur="2000" fill="hold"/>
                                        <p:tgtEl>
                                          <p:spTgt spid="819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2000"/>
                                        <p:tgtEl>
                                          <p:spTgt spid="8198"/>
                                        </p:tgtEl>
                                      </p:cBhvr>
                                    </p:animEffect>
                                    <p:anim calcmode="lin" valueType="num">
                                      <p:cBhvr>
                                        <p:cTn id="13" dur="2000" fill="hold"/>
                                        <p:tgtEl>
                                          <p:spTgt spid="8198"/>
                                        </p:tgtEl>
                                        <p:attrNameLst>
                                          <p:attrName>ppt_x</p:attrName>
                                        </p:attrNameLst>
                                      </p:cBhvr>
                                      <p:tavLst>
                                        <p:tav tm="0">
                                          <p:val>
                                            <p:strVal val="#ppt_x"/>
                                          </p:val>
                                        </p:tav>
                                        <p:tav tm="100000">
                                          <p:val>
                                            <p:strVal val="#ppt_x"/>
                                          </p:val>
                                        </p:tav>
                                      </p:tavLst>
                                    </p:anim>
                                    <p:anim calcmode="lin" valueType="num">
                                      <p:cBhvr>
                                        <p:cTn id="14" dur="2000" fill="hold"/>
                                        <p:tgtEl>
                                          <p:spTgt spid="819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fade">
                                      <p:cBhvr>
                                        <p:cTn id="17" dur="2000"/>
                                        <p:tgtEl>
                                          <p:spTgt spid="8197"/>
                                        </p:tgtEl>
                                      </p:cBhvr>
                                    </p:animEffect>
                                    <p:anim calcmode="lin" valueType="num">
                                      <p:cBhvr>
                                        <p:cTn id="18" dur="2000" fill="hold"/>
                                        <p:tgtEl>
                                          <p:spTgt spid="8197"/>
                                        </p:tgtEl>
                                        <p:attrNameLst>
                                          <p:attrName>ppt_x</p:attrName>
                                        </p:attrNameLst>
                                      </p:cBhvr>
                                      <p:tavLst>
                                        <p:tav tm="0">
                                          <p:val>
                                            <p:strVal val="#ppt_x"/>
                                          </p:val>
                                        </p:tav>
                                        <p:tav tm="100000">
                                          <p:val>
                                            <p:strVal val="#ppt_x"/>
                                          </p:val>
                                        </p:tav>
                                      </p:tavLst>
                                    </p:anim>
                                    <p:anim calcmode="lin" valueType="num">
                                      <p:cBhvr>
                                        <p:cTn id="19" dur="2000" fill="hold"/>
                                        <p:tgtEl>
                                          <p:spTgt spid="8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450" y="260648"/>
            <a:ext cx="8229600" cy="935955"/>
          </a:xfrm>
        </p:spPr>
        <p:txBody>
          <a:bodyPr/>
          <a:lstStyle/>
          <a:p>
            <a:pPr eaLnBrk="1" hangingPunct="1">
              <a:spcAft>
                <a:spcPts val="1200"/>
              </a:spcAft>
              <a:defRPr/>
            </a:pPr>
            <a:r>
              <a:rPr lang="ru-RU" sz="2800" dirty="0">
                <a:latin typeface="Arial" charset="0"/>
              </a:rPr>
              <a:t>И</a:t>
            </a:r>
            <a:r>
              <a:rPr lang="ru-RU" sz="2800" dirty="0"/>
              <a:t>МПОРТОЗАМЕЩЕНИЕ – ЗАДАЧА НАЦИОНАЛЬНОЙ БЕЗОПАСНОСТИ</a:t>
            </a:r>
          </a:p>
        </p:txBody>
      </p:sp>
      <p:pic>
        <p:nvPicPr>
          <p:cNvPr id="9219" name="Picture 2" descr="http://sdelanounas.ru/i/d/3/d/f_d3d3Lm1ldHJvZGV0YWwucnUvc2l0ZXMvZGVmYXVsdC9maWxlcy9wMzE4NDIxM18wLmpwZz9fX2lkPTY3NTI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75" y="1736725"/>
            <a:ext cx="6254750" cy="4692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2750" fill="hold"/>
                                        <p:tgtEl>
                                          <p:spTgt spid="9219"/>
                                        </p:tgtEl>
                                        <p:attrNameLst>
                                          <p:attrName>ppt_x</p:attrName>
                                        </p:attrNameLst>
                                      </p:cBhvr>
                                      <p:tavLst>
                                        <p:tav tm="0">
                                          <p:val>
                                            <p:strVal val="#ppt_x"/>
                                          </p:val>
                                        </p:tav>
                                        <p:tav tm="100000">
                                          <p:val>
                                            <p:strVal val="#ppt_x"/>
                                          </p:val>
                                        </p:tav>
                                      </p:tavLst>
                                    </p:anim>
                                    <p:anim calcmode="lin" valueType="num">
                                      <p:cBhvr additive="base">
                                        <p:cTn id="8" dur="275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ctrTitle"/>
          </p:nvPr>
        </p:nvSpPr>
        <p:spPr>
          <a:xfrm>
            <a:off x="3175" y="134938"/>
            <a:ext cx="9036050" cy="2520950"/>
          </a:xfrm>
          <a:effectLst/>
        </p:spPr>
        <p:txBody>
          <a:bodyPr/>
          <a:lstStyle/>
          <a:p>
            <a:pPr eaLnBrk="1" hangingPunct="1"/>
            <a:r>
              <a:rPr lang="ru-RU" altLang="ru-RU" sz="3200" b="1" dirty="0">
                <a:ln w="9525">
                  <a:solidFill>
                    <a:schemeClr val="bg1"/>
                  </a:solidFill>
                  <a:prstDash val="solid"/>
                </a:ln>
                <a:effectLst>
                  <a:outerShdw blurRad="12700" dist="38100" dir="2700000" algn="tl" rotWithShape="0">
                    <a:schemeClr val="bg1">
                      <a:lumMod val="50000"/>
                    </a:schemeClr>
                  </a:outerShdw>
                </a:effectLst>
              </a:rPr>
              <a:t>ПРЕДПРИЯТИЯ МОСКОВОСКОЙ ОБЛАСТИ ОБЛАДАЮТ ЗНАЧИТЕЛЬНЫМ ПОТЕНЦИАЛОМ ДЛЯ ЭФФЕКТИВНОГО РЕШЕНИЯ ЗАДАЧИ ИМПОРТОЗАМЕЩЕНИЯ </a:t>
            </a:r>
          </a:p>
        </p:txBody>
      </p:sp>
      <p:sp>
        <p:nvSpPr>
          <p:cNvPr id="10243" name="AutoShape 2" descr="http://www.ap-skld.ru/_borders/logotip-1-1-1.jpg"/>
          <p:cNvSpPr>
            <a:spLocks noChangeAspect="1" noChangeArrowheads="1"/>
          </p:cNvSpPr>
          <p:nvPr/>
        </p:nvSpPr>
        <p:spPr bwMode="auto">
          <a:xfrm>
            <a:off x="155575" y="-525463"/>
            <a:ext cx="11430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10244" name="AutoShape 4" descr="http://www.ap-skld.ru/_borders/logotip-1-1-1.jpg"/>
          <p:cNvSpPr>
            <a:spLocks noChangeAspect="1" noChangeArrowheads="1"/>
          </p:cNvSpPr>
          <p:nvPr/>
        </p:nvSpPr>
        <p:spPr bwMode="auto">
          <a:xfrm>
            <a:off x="307975" y="-373063"/>
            <a:ext cx="11430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10245" name="AutoShape 6" descr="http://www.ap-skld.ru/_borders/logotip-1-1-1.jpg"/>
          <p:cNvSpPr>
            <a:spLocks noChangeAspect="1" noChangeArrowheads="1"/>
          </p:cNvSpPr>
          <p:nvPr/>
        </p:nvSpPr>
        <p:spPr bwMode="auto">
          <a:xfrm>
            <a:off x="460375" y="-220663"/>
            <a:ext cx="11430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10246" name="AutoShape 8" descr="http://www.ap-skld.ru/_borders/logotip-1-1-1.jpg"/>
          <p:cNvSpPr>
            <a:spLocks noChangeAspect="1" noChangeArrowheads="1"/>
          </p:cNvSpPr>
          <p:nvPr/>
        </p:nvSpPr>
        <p:spPr bwMode="auto">
          <a:xfrm>
            <a:off x="612775" y="-68263"/>
            <a:ext cx="11430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10247" name="AutoShape 10" descr="http://www.ap-skld.ru/_borders/logotip-1-1-1.jpg"/>
          <p:cNvSpPr>
            <a:spLocks noChangeAspect="1" noChangeArrowheads="1"/>
          </p:cNvSpPr>
          <p:nvPr/>
        </p:nvSpPr>
        <p:spPr bwMode="auto">
          <a:xfrm>
            <a:off x="765175" y="84138"/>
            <a:ext cx="1143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10248" name="AutoShape 12" descr="http://www.ap-skld.ru/_borders/logotip-1-1-1.jpg"/>
          <p:cNvSpPr>
            <a:spLocks noChangeAspect="1" noChangeArrowheads="1"/>
          </p:cNvSpPr>
          <p:nvPr/>
        </p:nvSpPr>
        <p:spPr bwMode="auto">
          <a:xfrm>
            <a:off x="155575" y="-411163"/>
            <a:ext cx="904875"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ru-RU" altLang="ru-RU" sz="1800"/>
          </a:p>
        </p:txBody>
      </p:sp>
      <p:sp>
        <p:nvSpPr>
          <p:cNvPr id="10249" name="TextBox 1"/>
          <p:cNvSpPr txBox="1">
            <a:spLocks noChangeArrowheads="1"/>
          </p:cNvSpPr>
          <p:nvPr/>
        </p:nvSpPr>
        <p:spPr bwMode="auto">
          <a:xfrm>
            <a:off x="1181570" y="3140968"/>
            <a:ext cx="2919389"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ru-RU" altLang="ru-RU" sz="2400" dirty="0">
                <a:effectLst>
                  <a:outerShdw blurRad="38100" dist="38100" dir="2700000" algn="tl">
                    <a:srgbClr val="000000">
                      <a:alpha val="43137"/>
                    </a:srgbClr>
                  </a:outerShdw>
                </a:effectLst>
                <a:latin typeface="+mn-lt"/>
              </a:rPr>
              <a:t>ООО «ЭЙЛИТОН»</a:t>
            </a:r>
          </a:p>
          <a:p>
            <a:pPr>
              <a:spcBef>
                <a:spcPct val="0"/>
              </a:spcBef>
              <a:buClrTx/>
              <a:buSzTx/>
              <a:buFontTx/>
              <a:buNone/>
            </a:pPr>
            <a:endParaRPr lang="ru-RU" altLang="ru-RU" sz="2400" dirty="0">
              <a:effectLst>
                <a:outerShdw blurRad="38100" dist="38100" dir="2700000" algn="tl">
                  <a:srgbClr val="000000">
                    <a:alpha val="43137"/>
                  </a:srgbClr>
                </a:outerShdw>
              </a:effectLst>
              <a:latin typeface="+mn-lt"/>
            </a:endParaRPr>
          </a:p>
          <a:p>
            <a:pPr>
              <a:spcBef>
                <a:spcPct val="0"/>
              </a:spcBef>
              <a:buClrTx/>
              <a:buSzTx/>
              <a:buFontTx/>
              <a:buNone/>
            </a:pPr>
            <a:r>
              <a:rPr lang="ru-RU" altLang="ru-RU" sz="2400" dirty="0">
                <a:effectLst>
                  <a:outerShdw blurRad="38100" dist="38100" dir="2700000" algn="tl">
                    <a:srgbClr val="000000">
                      <a:alpha val="43137"/>
                    </a:srgbClr>
                  </a:outerShdw>
                </a:effectLst>
                <a:latin typeface="+mn-lt"/>
              </a:rPr>
              <a:t>ООО «Биосенсор АН»</a:t>
            </a:r>
          </a:p>
          <a:p>
            <a:pPr>
              <a:spcBef>
                <a:spcPct val="0"/>
              </a:spcBef>
              <a:buClrTx/>
              <a:buSzTx/>
              <a:buFontTx/>
              <a:buNone/>
            </a:pPr>
            <a:endParaRPr lang="ru-RU" altLang="ru-RU" sz="2400" dirty="0">
              <a:effectLst>
                <a:outerShdw blurRad="38100" dist="38100" dir="2700000" algn="tl">
                  <a:srgbClr val="000000">
                    <a:alpha val="43137"/>
                  </a:srgbClr>
                </a:outerShdw>
              </a:effectLst>
              <a:latin typeface="+mn-lt"/>
            </a:endParaRPr>
          </a:p>
          <a:p>
            <a:pPr>
              <a:spcBef>
                <a:spcPct val="0"/>
              </a:spcBef>
              <a:buClrTx/>
              <a:buSzTx/>
              <a:buFontTx/>
              <a:buNone/>
            </a:pPr>
            <a:r>
              <a:rPr lang="ru-RU" altLang="ru-RU" sz="2400" dirty="0">
                <a:effectLst>
                  <a:outerShdw blurRad="38100" dist="38100" dir="2700000" algn="tl">
                    <a:srgbClr val="000000">
                      <a:alpha val="43137"/>
                    </a:srgbClr>
                  </a:outerShdw>
                </a:effectLst>
                <a:latin typeface="+mn-lt"/>
              </a:rPr>
              <a:t>АО «ДИАКОН-ДС»</a:t>
            </a:r>
          </a:p>
          <a:p>
            <a:pPr>
              <a:spcBef>
                <a:spcPct val="0"/>
              </a:spcBef>
              <a:buClrTx/>
              <a:buSzTx/>
              <a:buFontTx/>
              <a:buNone/>
            </a:pPr>
            <a:endParaRPr lang="ru-RU" altLang="ru-RU" sz="2400" dirty="0">
              <a:effectLst>
                <a:outerShdw blurRad="38100" dist="38100" dir="2700000" algn="tl">
                  <a:srgbClr val="000000">
                    <a:alpha val="43137"/>
                  </a:srgbClr>
                </a:outerShdw>
              </a:effectLst>
              <a:latin typeface="+mn-lt"/>
            </a:endParaRPr>
          </a:p>
          <a:p>
            <a:pPr>
              <a:spcBef>
                <a:spcPct val="0"/>
              </a:spcBef>
              <a:buClrTx/>
              <a:buSzTx/>
              <a:buFontTx/>
              <a:buNone/>
            </a:pPr>
            <a:r>
              <a:rPr lang="ru-RU" altLang="ru-RU" sz="2400" dirty="0">
                <a:effectLst>
                  <a:outerShdw blurRad="38100" dist="38100" dir="2700000" algn="tl">
                    <a:srgbClr val="000000">
                      <a:alpha val="43137"/>
                    </a:srgbClr>
                  </a:outerShdw>
                </a:effectLst>
                <a:latin typeface="+mn-lt"/>
              </a:rPr>
              <a:t>ООО «Агат-Мед»</a:t>
            </a:r>
          </a:p>
          <a:p>
            <a:pPr>
              <a:spcBef>
                <a:spcPct val="0"/>
              </a:spcBef>
              <a:buClrTx/>
              <a:buSzTx/>
              <a:buFontTx/>
              <a:buNone/>
            </a:pPr>
            <a:r>
              <a:rPr lang="ru-RU" altLang="ru-RU" sz="1800" dirty="0">
                <a:latin typeface="+mn-lt"/>
              </a:rPr>
              <a:t> </a:t>
            </a:r>
          </a:p>
          <a:p>
            <a:pPr>
              <a:spcBef>
                <a:spcPct val="0"/>
              </a:spcBef>
              <a:buClrTx/>
              <a:buSzTx/>
              <a:buFontTx/>
              <a:buNone/>
            </a:pPr>
            <a:r>
              <a:rPr lang="ru-RU" sz="2400" dirty="0">
                <a:effectLst>
                  <a:outerShdw blurRad="38100" dist="38100" dir="2700000" algn="tl">
                    <a:srgbClr val="000000">
                      <a:alpha val="43137"/>
                    </a:srgbClr>
                  </a:outerShdw>
                </a:effectLst>
                <a:latin typeface="+mn-lt"/>
              </a:rPr>
              <a:t>ООО "Гранат </a:t>
            </a:r>
            <a:r>
              <a:rPr lang="ru-RU" sz="2400" dirty="0" err="1">
                <a:effectLst>
                  <a:outerShdw blurRad="38100" dist="38100" dir="2700000" algn="tl">
                    <a:srgbClr val="000000">
                      <a:alpha val="43137"/>
                    </a:srgbClr>
                  </a:outerShdw>
                </a:effectLst>
                <a:latin typeface="+mn-lt"/>
              </a:rPr>
              <a:t>Био</a:t>
            </a:r>
            <a:r>
              <a:rPr lang="ru-RU" sz="2400" dirty="0">
                <a:effectLst>
                  <a:outerShdw blurRad="38100" dist="38100" dir="2700000" algn="tl">
                    <a:srgbClr val="000000">
                      <a:alpha val="43137"/>
                    </a:srgbClr>
                  </a:outerShdw>
                </a:effectLst>
                <a:latin typeface="+mn-lt"/>
              </a:rPr>
              <a:t> Тех" </a:t>
            </a:r>
            <a:endParaRPr lang="ru-RU" altLang="ru-RU" sz="2400" dirty="0">
              <a:effectLst>
                <a:outerShdw blurRad="38100" dist="38100" dir="2700000" algn="tl">
                  <a:srgbClr val="000000">
                    <a:alpha val="43137"/>
                  </a:srgbClr>
                </a:outerShdw>
              </a:effectLst>
              <a:latin typeface="+mn-lt"/>
            </a:endParaRPr>
          </a:p>
        </p:txBody>
      </p:sp>
      <p:sp>
        <p:nvSpPr>
          <p:cNvPr id="10250" name="TextBox 10"/>
          <p:cNvSpPr txBox="1">
            <a:spLocks noChangeArrowheads="1"/>
          </p:cNvSpPr>
          <p:nvPr/>
        </p:nvSpPr>
        <p:spPr bwMode="auto">
          <a:xfrm>
            <a:off x="5436096" y="3066438"/>
            <a:ext cx="331172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ru-RU" altLang="ru-RU" sz="2400" dirty="0">
                <a:effectLst>
                  <a:outerShdw blurRad="38100" dist="38100" dir="2700000" algn="tl">
                    <a:srgbClr val="000000">
                      <a:alpha val="43137"/>
                    </a:srgbClr>
                  </a:outerShdw>
                </a:effectLst>
                <a:latin typeface="+mn-lt"/>
              </a:rPr>
              <a:t>ООО «МЛТ» </a:t>
            </a:r>
          </a:p>
          <a:p>
            <a:pPr>
              <a:spcBef>
                <a:spcPct val="0"/>
              </a:spcBef>
              <a:buClrTx/>
              <a:buSzTx/>
              <a:buFontTx/>
              <a:buNone/>
            </a:pPr>
            <a:endParaRPr lang="ru-RU" altLang="ru-RU" sz="2400" dirty="0">
              <a:effectLst>
                <a:outerShdw blurRad="38100" dist="38100" dir="2700000" algn="tl">
                  <a:srgbClr val="000000">
                    <a:alpha val="43137"/>
                  </a:srgbClr>
                </a:outerShdw>
              </a:effectLst>
              <a:latin typeface="+mn-lt"/>
            </a:endParaRPr>
          </a:p>
          <a:p>
            <a:pPr>
              <a:spcBef>
                <a:spcPct val="0"/>
              </a:spcBef>
              <a:buClrTx/>
              <a:buSzTx/>
              <a:buFontTx/>
              <a:buNone/>
            </a:pPr>
            <a:r>
              <a:rPr lang="ru-RU" altLang="ru-RU" sz="2400" dirty="0">
                <a:effectLst>
                  <a:outerShdw blurRad="38100" dist="38100" dir="2700000" algn="tl">
                    <a:srgbClr val="000000">
                      <a:alpha val="43137"/>
                    </a:srgbClr>
                  </a:outerShdw>
                </a:effectLst>
                <a:latin typeface="+mn-lt"/>
              </a:rPr>
              <a:t>ООО «АРКРЭЙ»</a:t>
            </a:r>
          </a:p>
          <a:p>
            <a:pPr>
              <a:spcBef>
                <a:spcPct val="0"/>
              </a:spcBef>
              <a:buClrTx/>
              <a:buSzTx/>
              <a:buFontTx/>
              <a:buNone/>
            </a:pPr>
            <a:endParaRPr lang="ru-RU" altLang="ru-RU" sz="2400" dirty="0">
              <a:effectLst>
                <a:outerShdw blurRad="38100" dist="38100" dir="2700000" algn="tl">
                  <a:srgbClr val="000000">
                    <a:alpha val="43137"/>
                  </a:srgbClr>
                </a:outerShdw>
              </a:effectLst>
              <a:latin typeface="+mn-lt"/>
            </a:endParaRPr>
          </a:p>
          <a:p>
            <a:pPr>
              <a:spcBef>
                <a:spcPct val="0"/>
              </a:spcBef>
              <a:buClrTx/>
              <a:buSzTx/>
              <a:buFontTx/>
              <a:buNone/>
            </a:pPr>
            <a:r>
              <a:rPr lang="ru-RU" altLang="ru-RU" sz="2400" dirty="0">
                <a:effectLst>
                  <a:outerShdw blurRad="38100" dist="38100" dir="2700000" algn="tl">
                    <a:srgbClr val="000000">
                      <a:alpha val="43137"/>
                    </a:srgbClr>
                  </a:outerShdw>
                </a:effectLst>
                <a:latin typeface="+mn-lt"/>
              </a:rPr>
              <a:t>ЗАО «</a:t>
            </a:r>
            <a:r>
              <a:rPr lang="ru-RU" altLang="ru-RU" sz="2400" dirty="0" err="1">
                <a:effectLst>
                  <a:outerShdw blurRad="38100" dist="38100" dir="2700000" algn="tl">
                    <a:srgbClr val="000000">
                      <a:alpha val="43137"/>
                    </a:srgbClr>
                  </a:outerShdw>
                </a:effectLst>
                <a:latin typeface="+mn-lt"/>
              </a:rPr>
              <a:t>ЭКОлаб</a:t>
            </a:r>
            <a:r>
              <a:rPr lang="ru-RU" altLang="ru-RU" sz="2400" dirty="0">
                <a:effectLst>
                  <a:outerShdw blurRad="38100" dist="38100" dir="2700000" algn="tl">
                    <a:srgbClr val="000000">
                      <a:alpha val="43137"/>
                    </a:srgbClr>
                  </a:outerShdw>
                </a:effectLst>
                <a:latin typeface="+mn-lt"/>
              </a:rPr>
              <a:t>»  </a:t>
            </a:r>
          </a:p>
          <a:p>
            <a:pPr>
              <a:spcBef>
                <a:spcPct val="0"/>
              </a:spcBef>
              <a:buClrTx/>
              <a:buSzTx/>
              <a:buFontTx/>
              <a:buNone/>
            </a:pPr>
            <a:endParaRPr lang="ru-RU" altLang="ru-RU" sz="2400" dirty="0">
              <a:latin typeface="+mn-lt"/>
            </a:endParaRPr>
          </a:p>
          <a:p>
            <a:pPr>
              <a:spcBef>
                <a:spcPct val="0"/>
              </a:spcBef>
              <a:buClrTx/>
              <a:buSzTx/>
              <a:buFontTx/>
              <a:buNone/>
            </a:pPr>
            <a:r>
              <a:rPr lang="ru-RU" altLang="ru-RU" sz="2400" dirty="0">
                <a:latin typeface="+mn-lt"/>
              </a:rPr>
              <a:t>ООО "БМК"</a:t>
            </a:r>
          </a:p>
          <a:p>
            <a:pPr>
              <a:spcBef>
                <a:spcPct val="0"/>
              </a:spcBef>
              <a:buClrTx/>
              <a:buSzTx/>
              <a:buFontTx/>
              <a:buNone/>
            </a:pPr>
            <a:endParaRPr lang="en-US" altLang="ru-RU" sz="1800" dirty="0"/>
          </a:p>
          <a:p>
            <a:pPr>
              <a:spcBef>
                <a:spcPct val="0"/>
              </a:spcBef>
              <a:buClrTx/>
              <a:buSzTx/>
              <a:buFontTx/>
              <a:buNone/>
            </a:pPr>
            <a:r>
              <a:rPr lang="ru-RU" altLang="ru-RU" sz="1800" dirty="0"/>
              <a:t>ООО «ЭТАЛОН ПРОДАКШН»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249"/>
                                        </p:tgtEl>
                                        <p:attrNameLst>
                                          <p:attrName>style.visibility</p:attrName>
                                        </p:attrNameLst>
                                      </p:cBhvr>
                                      <p:to>
                                        <p:strVal val="visible"/>
                                      </p:to>
                                    </p:set>
                                    <p:animEffect transition="in" filter="barn(inVertical)">
                                      <p:cBhvr>
                                        <p:cTn id="7" dur="2000"/>
                                        <p:tgtEl>
                                          <p:spTgt spid="1024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250"/>
                                        </p:tgtEl>
                                        <p:attrNameLst>
                                          <p:attrName>style.visibility</p:attrName>
                                        </p:attrNameLst>
                                      </p:cBhvr>
                                      <p:to>
                                        <p:strVal val="visible"/>
                                      </p:to>
                                    </p:set>
                                    <p:animEffect transition="in" filter="barn(inVertical)">
                                      <p:cBhvr>
                                        <p:cTn id="10" dur="2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P spid="102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t="9241" b="9126"/>
          <a:stretch>
            <a:fillRect/>
          </a:stretch>
        </p:blipFill>
        <p:spPr bwMode="auto">
          <a:xfrm>
            <a:off x="1547812" y="1500137"/>
            <a:ext cx="6156325" cy="3324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1"/>
          <p:cNvSpPr txBox="1">
            <a:spLocks noChangeArrowheads="1"/>
          </p:cNvSpPr>
          <p:nvPr/>
        </p:nvSpPr>
        <p:spPr bwMode="auto">
          <a:xfrm>
            <a:off x="323850" y="5084763"/>
            <a:ext cx="84963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ru-RU" altLang="ru-RU" sz="2000" dirty="0">
                <a:latin typeface="+mn-lt"/>
              </a:rPr>
              <a:t>Производство ООО «</a:t>
            </a:r>
            <a:r>
              <a:rPr lang="ru-RU" altLang="ru-RU" sz="2000" dirty="0" err="1">
                <a:latin typeface="+mn-lt"/>
              </a:rPr>
              <a:t>Эйлитон</a:t>
            </a:r>
            <a:r>
              <a:rPr lang="ru-RU" altLang="ru-RU" sz="2000" dirty="0">
                <a:latin typeface="+mn-lt"/>
              </a:rPr>
              <a:t>» в состоянии полностью удовлетворить потребности здравоохранения Московской области в современных средствах взятия крови: вакуумные пробирки для взятия венозной крови и </a:t>
            </a:r>
            <a:r>
              <a:rPr lang="ru-RU" altLang="ru-RU" sz="2000" dirty="0" err="1">
                <a:latin typeface="+mn-lt"/>
              </a:rPr>
              <a:t>микропробирки</a:t>
            </a:r>
            <a:r>
              <a:rPr lang="ru-RU" altLang="ru-RU" sz="2000" dirty="0">
                <a:latin typeface="+mn-lt"/>
              </a:rPr>
              <a:t> для взятия капиллярной крови.</a:t>
            </a:r>
          </a:p>
          <a:p>
            <a:pPr>
              <a:spcBef>
                <a:spcPct val="0"/>
              </a:spcBef>
              <a:buClrTx/>
              <a:buSzTx/>
              <a:buFontTx/>
              <a:buNone/>
            </a:pPr>
            <a:r>
              <a:rPr lang="ru-RU" altLang="ru-RU" sz="2000" dirty="0">
                <a:latin typeface="+mn-lt"/>
              </a:rPr>
              <a:t>В 2018 г. планируется начать производство игл для вакуумных пробирок.</a:t>
            </a:r>
          </a:p>
        </p:txBody>
      </p:sp>
      <p:sp>
        <p:nvSpPr>
          <p:cNvPr id="8" name="Text Box 1"/>
          <p:cNvSpPr txBox="1">
            <a:spLocks noChangeArrowheads="1"/>
          </p:cNvSpPr>
          <p:nvPr/>
        </p:nvSpPr>
        <p:spPr bwMode="auto">
          <a:xfrm>
            <a:off x="107950" y="160338"/>
            <a:ext cx="9036050" cy="1079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9pPr>
          </a:lstStyle>
          <a:p>
            <a:pPr algn="ctr">
              <a:buFont typeface="Times New Roman" charset="0"/>
              <a:buNone/>
              <a:defRPr/>
            </a:pPr>
            <a:r>
              <a:rPr lang="ru-RU" sz="3200" dirty="0">
                <a:solidFill>
                  <a:schemeClr val="tx1"/>
                </a:solidFill>
                <a:effectLst>
                  <a:outerShdw blurRad="38100" dist="38100" dir="2700000" algn="tl">
                    <a:srgbClr val="000000">
                      <a:alpha val="43137"/>
                    </a:srgbClr>
                  </a:outerShdw>
                </a:effectLst>
                <a:latin typeface="+mn-lt"/>
                <a:cs typeface="Tahoma" pitchFamily="34" charset="0"/>
              </a:rPr>
              <a:t>Средства для взятия крови </a:t>
            </a:r>
            <a:r>
              <a:rPr lang="en-US" sz="3200" dirty="0">
                <a:solidFill>
                  <a:schemeClr val="tx1"/>
                </a:solidFill>
                <a:effectLst>
                  <a:outerShdw blurRad="38100" dist="38100" dir="2700000" algn="tl">
                    <a:srgbClr val="000000">
                      <a:alpha val="43137"/>
                    </a:srgbClr>
                  </a:outerShdw>
                </a:effectLst>
                <a:latin typeface="+mn-lt"/>
                <a:cs typeface="Tahoma" pitchFamily="34" charset="0"/>
              </a:rPr>
              <a:t>in vitro</a:t>
            </a:r>
            <a:r>
              <a:rPr lang="ru-RU" sz="3200" dirty="0">
                <a:solidFill>
                  <a:schemeClr val="tx1"/>
                </a:solidFill>
                <a:effectLst>
                  <a:outerShdw blurRad="38100" dist="38100" dir="2700000" algn="tl">
                    <a:srgbClr val="000000">
                      <a:alpha val="43137"/>
                    </a:srgbClr>
                  </a:outerShdw>
                </a:effectLst>
                <a:latin typeface="+mn-lt"/>
                <a:cs typeface="Tahoma" pitchFamily="34" charset="0"/>
              </a:rPr>
              <a:t> российского производства</a:t>
            </a:r>
          </a:p>
        </p:txBody>
      </p:sp>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23850" y="5084763"/>
            <a:ext cx="84963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ru-RU" altLang="ru-RU" sz="2000" dirty="0">
                <a:latin typeface="+mn-lt"/>
              </a:rPr>
              <a:t>Предприятия Московской области в состоянии полностью удовлетворить потребности здравоохранения Московской области в современных средствах клинического анализа мочи.</a:t>
            </a:r>
          </a:p>
          <a:p>
            <a:pPr>
              <a:spcBef>
                <a:spcPct val="0"/>
              </a:spcBef>
              <a:buClrTx/>
              <a:buSzTx/>
              <a:buFontTx/>
              <a:buNone/>
            </a:pPr>
            <a:r>
              <a:rPr lang="ru-RU" altLang="ru-RU" sz="2000" dirty="0">
                <a:latin typeface="+mn-lt"/>
              </a:rPr>
              <a:t>В 2017 г. начнется производство уникального автоматического анализатора мочи, не имеющего аналогов в мире.</a:t>
            </a:r>
          </a:p>
        </p:txBody>
      </p:sp>
      <p:sp>
        <p:nvSpPr>
          <p:cNvPr id="8" name="Text Box 1"/>
          <p:cNvSpPr txBox="1">
            <a:spLocks noChangeArrowheads="1"/>
          </p:cNvSpPr>
          <p:nvPr/>
        </p:nvSpPr>
        <p:spPr bwMode="auto">
          <a:xfrm>
            <a:off x="107950" y="160338"/>
            <a:ext cx="903605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9pPr>
          </a:lstStyle>
          <a:p>
            <a:pPr algn="ctr">
              <a:buFont typeface="Times New Roman" charset="0"/>
              <a:buNone/>
              <a:defRPr/>
            </a:pPr>
            <a:r>
              <a:rPr lang="ru-RU" sz="3200" dirty="0">
                <a:solidFill>
                  <a:schemeClr val="tx1"/>
                </a:solidFill>
                <a:effectLst>
                  <a:outerShdw blurRad="38100" dist="38100" dir="2700000" algn="tl">
                    <a:srgbClr val="000000">
                      <a:alpha val="43137"/>
                    </a:srgbClr>
                  </a:outerShdw>
                </a:effectLst>
                <a:latin typeface="+mj-lt"/>
                <a:cs typeface="Tahoma" pitchFamily="34" charset="0"/>
              </a:rPr>
              <a:t>Средства клинического анализа мочи</a:t>
            </a:r>
          </a:p>
        </p:txBody>
      </p:sp>
      <p:pic>
        <p:nvPicPr>
          <p:cNvPr id="13316" name="Picture 2" descr="http://unimedao.ru/files/catalog/25260/Uriskan_Pro%5b2%5d_500%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0960" y="1261925"/>
            <a:ext cx="3041650" cy="1911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3317" name="Picture 4" descr="http://unimedao.ru/files/IMG_2080%5b1%5d_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1363663"/>
            <a:ext cx="1260475" cy="946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3318" name="Picture 3" descr="C:\Users\AlexS\AppData\Local\Temp\Урискан авто.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287463"/>
            <a:ext cx="28067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descr="http://unimedao.ru/files/catalog/Unitest-B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 y="2492375"/>
            <a:ext cx="893763" cy="1198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3320" name="AutoShape 2" descr="&amp;Tcy;&amp;iecy;&amp;scy;&amp;tcy; &amp;pcy;&amp;ocy;&amp;lcy;&amp;ocy;&amp;scy;&amp;kcy;&amp;acy; &amp;dcy;&amp;lcy;&amp;yacy; &amp;icy;&amp;scy;&amp;scy;&amp;lcy;&amp;iecy;&amp;dcy;&amp;ocy;&amp;vcy;&amp;acy;&amp;ncy;&amp;icy;&amp;yacy; &amp;mcy;&amp;ocy;&amp;chcy;&amp;icy;, &amp;pcy;&amp;ocy;&amp;lcy;&amp;ocy;&amp;scy;&amp;kcy;&amp;acy;, &amp;tcy;&amp;iecy;&amp;scy;&amp;tcy; &amp;pcy;&amp;ocy;&amp;lcy;&amp;ocy;&amp;scy;&amp;kcy;&amp;acy;, &amp;Bcy;&amp;icy;&amp;ocy;&amp;scy;&amp;iecy;&amp;ncy;&amp;scy;&amp;ocy;&amp;rcy; &amp;Acy;&amp;Ncy;, &amp;Ucy;&amp;rcy;&amp;icy;&amp;pcy;&amp;ocy;&amp;lcy;&amp;icy;&amp;acy;&amp;ncy;, &amp;tcy;&amp;iecy;&amp;scy;&amp;tcy; &amp;pcy;&amp;ocy;&amp;lcy;&amp;ocy;&amp;scy;&amp;kcy;&amp;acy;, &amp;tcy;&amp;iecy;&amp;scy;&amp;tcy;, &amp;bcy;&amp;icy;&amp;ocy;&amp;khcy;&amp;icy;&amp;mcy;&amp;icy;&amp;yacy; &amp;mcy;&amp;ocy;&amp;chcy;&amp;icy;, &amp;ocy;&amp;bcy;&amp;shchcy;&amp;icy;&amp;jcy; &amp;acy;&amp;ncy;&amp;acy;&amp;lcy;&amp;icy;&amp;zcy; &amp;mcy;&amp;ocy;&amp;chcy;&amp;icy;, &amp;dcy;&amp;icy;&amp;acy;&amp;gcy;&amp;ncy;&amp;ocy;&amp;scy;&amp;tcy;&amp;icy;&amp;kcy;&amp;acy; &amp;zcy;&amp;dcy;&amp;ocy;&amp;rcy;&amp;ocy;&amp;vcy;&amp;softcy;&amp;yacy;, &amp;bcy;&amp;ycy;&amp;scy;&amp;tcy;&amp;rcy;&amp;ycy;&amp;jcy; &amp;tcy;&amp;iecy;&amp;scy;&amp;tcy;, &amp;dcy;&amp;icy;&amp;acy;&amp;gcy;&amp;ncy;&amp;ocy;&amp;scy;&amp;tcy;&amp;icy;&amp;kcy;&amp;acy; &amp;ncy;&amp;acy; &amp;dcy;&amp;ocy;&amp;mcy;&amp;ucy;, &amp;ecy;&amp;kcy;&amp;scy;&amp;pcy;&amp;rcy;&amp;iecy;&amp;scy;&amp;scy; &amp;dcy;&amp;icy;&amp;acy;&amp;gcy;&amp;ncy;&amp;ocy;&amp;scy;&amp;tcy;&amp;icy;&amp;kcy;&amp;acy;, &amp;tcy;&amp;iecy;&amp;scy;&amp;tcy; &amp;ncy;&amp;acy; &amp;mcy;&amp;ocy;&amp;chcy;&amp;ucy;, &amp;acy;&amp;ncy;&amp;acy;&amp;lcy;&amp;icy;&amp;zcy;&amp;acy;&amp;tcy;&amp;ocy;&amp;rcy; &amp;mcy;&amp;ocy;&amp;chcy;&amp;icy;, &amp;scy;&amp;kcy;&amp;rcy;&amp;icy;&amp;ncy;&amp;icy;&amp;ncy;&amp;gcy; &amp;zcy;&amp;dcy;&amp;ocy;&amp;rcy;&amp;ocy;&amp;vcy;&amp;softcy;&amp;yacy;, &amp;kcy;&amp;lcy;&amp;icy;&amp;ncy;&amp;icy;&amp;tcy;&amp;iecy;&amp;kcy; &amp;scy;&amp;tcy;&amp;acy;&amp;tcy;&amp;ucy;&amp;scy;, clinitek status, &amp;icy;&amp;mcy;&amp;pcy;&amp;ocy;&amp;rcy;&amp;tcy;&amp;ocy;&amp;zcy;&amp;acy;&amp;mcy;&amp;iecy;&amp;shchcy;&amp;iecy;&amp;ncy;&amp;icy;&amp;iecy;, &amp;acy;&amp;ncy;&amp;acy;&amp;lcy;&amp;icy;&amp;zcy;&amp;acy;&amp;tcy;&amp;ocy;&amp;rcy; &amp;mcy;&amp;ocy;&amp;chcy;&amp;icy;, &amp;acy;&amp;ncy;&amp;acy;&amp;lcy;&amp;icy;&amp;zcy;&amp;acy;&amp;tcy;&amp;ocy;&amp;rcy;&amp;ycy; &amp;mcy;&amp;ocy;&amp;chcy;&amp;icy;, &amp;Acy;&amp;Mcy;2100"/>
          <p:cNvSpPr>
            <a:spLocks noChangeAspect="1" noChangeArrowheads="1"/>
          </p:cNvSpPr>
          <p:nvPr/>
        </p:nvSpPr>
        <p:spPr bwMode="auto">
          <a:xfrm>
            <a:off x="163513" y="-1439863"/>
            <a:ext cx="2771775" cy="300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endParaRPr lang="ru-RU" altLang="ru-RU" sz="1800"/>
          </a:p>
        </p:txBody>
      </p:sp>
      <p:sp>
        <p:nvSpPr>
          <p:cNvPr id="13321" name="AutoShape 4" descr="Тест полоска для исследования мочи, полоска, тест полоска, Биосенсор АН, Уриполиан, тест полоска, тест, биохимия мочи, общий анализ мочи, диагностика здоровья, быстрый тест, диагностика на дому, экспресс диагностика, тест на мочу, анализатор мочи, скрининг здоровья, клинитек статус, clinitek status, импортозамещение, анализатор мочи, анализаторы мочи, АМ2100"/>
          <p:cNvSpPr>
            <a:spLocks noChangeAspect="1" noChangeArrowheads="1"/>
          </p:cNvSpPr>
          <p:nvPr/>
        </p:nvSpPr>
        <p:spPr bwMode="auto">
          <a:xfrm>
            <a:off x="63500" y="-136525"/>
            <a:ext cx="27717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endParaRPr lang="ru-RU" altLang="ru-RU" sz="1800"/>
          </a:p>
        </p:txBody>
      </p:sp>
      <p:pic>
        <p:nvPicPr>
          <p:cNvPr id="13322" name="Рисунок 10" descr="C:\Users\AlexS\Documents\uripol_10_prib_bol.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8887" y="3330176"/>
            <a:ext cx="1576388" cy="1709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anim calcmode="lin" valueType="num">
                                      <p:cBhvr>
                                        <p:cTn id="8" dur="2000" fill="hold"/>
                                        <p:tgtEl>
                                          <p:spTgt spid="13317"/>
                                        </p:tgtEl>
                                        <p:attrNameLst>
                                          <p:attrName>ppt_x</p:attrName>
                                        </p:attrNameLst>
                                      </p:cBhvr>
                                      <p:tavLst>
                                        <p:tav tm="0">
                                          <p:val>
                                            <p:strVal val="#ppt_x"/>
                                          </p:val>
                                        </p:tav>
                                        <p:tav tm="100000">
                                          <p:val>
                                            <p:strVal val="#ppt_x"/>
                                          </p:val>
                                        </p:tav>
                                      </p:tavLst>
                                    </p:anim>
                                    <p:anim calcmode="lin" valueType="num">
                                      <p:cBhvr>
                                        <p:cTn id="9" dur="2000" fill="hold"/>
                                        <p:tgtEl>
                                          <p:spTgt spid="133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fade">
                                      <p:cBhvr>
                                        <p:cTn id="12" dur="2000"/>
                                        <p:tgtEl>
                                          <p:spTgt spid="13319"/>
                                        </p:tgtEl>
                                      </p:cBhvr>
                                    </p:animEffect>
                                    <p:anim calcmode="lin" valueType="num">
                                      <p:cBhvr>
                                        <p:cTn id="13" dur="2000" fill="hold"/>
                                        <p:tgtEl>
                                          <p:spTgt spid="13319"/>
                                        </p:tgtEl>
                                        <p:attrNameLst>
                                          <p:attrName>ppt_x</p:attrName>
                                        </p:attrNameLst>
                                      </p:cBhvr>
                                      <p:tavLst>
                                        <p:tav tm="0">
                                          <p:val>
                                            <p:strVal val="#ppt_x"/>
                                          </p:val>
                                        </p:tav>
                                        <p:tav tm="100000">
                                          <p:val>
                                            <p:strVal val="#ppt_x"/>
                                          </p:val>
                                        </p:tav>
                                      </p:tavLst>
                                    </p:anim>
                                    <p:anim calcmode="lin" valueType="num">
                                      <p:cBhvr>
                                        <p:cTn id="14" dur="2000" fill="hold"/>
                                        <p:tgtEl>
                                          <p:spTgt spid="133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322"/>
                                        </p:tgtEl>
                                        <p:attrNameLst>
                                          <p:attrName>style.visibility</p:attrName>
                                        </p:attrNameLst>
                                      </p:cBhvr>
                                      <p:to>
                                        <p:strVal val="visible"/>
                                      </p:to>
                                    </p:set>
                                    <p:animEffect transition="in" filter="fade">
                                      <p:cBhvr>
                                        <p:cTn id="17" dur="2000"/>
                                        <p:tgtEl>
                                          <p:spTgt spid="13322"/>
                                        </p:tgtEl>
                                      </p:cBhvr>
                                    </p:animEffect>
                                    <p:anim calcmode="lin" valueType="num">
                                      <p:cBhvr>
                                        <p:cTn id="18" dur="2000" fill="hold"/>
                                        <p:tgtEl>
                                          <p:spTgt spid="13322"/>
                                        </p:tgtEl>
                                        <p:attrNameLst>
                                          <p:attrName>ppt_x</p:attrName>
                                        </p:attrNameLst>
                                      </p:cBhvr>
                                      <p:tavLst>
                                        <p:tav tm="0">
                                          <p:val>
                                            <p:strVal val="#ppt_x"/>
                                          </p:val>
                                        </p:tav>
                                        <p:tav tm="100000">
                                          <p:val>
                                            <p:strVal val="#ppt_x"/>
                                          </p:val>
                                        </p:tav>
                                      </p:tavLst>
                                    </p:anim>
                                    <p:anim calcmode="lin" valueType="num">
                                      <p:cBhvr>
                                        <p:cTn id="19" dur="2000" fill="hold"/>
                                        <p:tgtEl>
                                          <p:spTgt spid="133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316"/>
                                        </p:tgtEl>
                                        <p:attrNameLst>
                                          <p:attrName>style.visibility</p:attrName>
                                        </p:attrNameLst>
                                      </p:cBhvr>
                                      <p:to>
                                        <p:strVal val="visible"/>
                                      </p:to>
                                    </p:set>
                                    <p:animEffect transition="in" filter="fade">
                                      <p:cBhvr>
                                        <p:cTn id="22" dur="2000"/>
                                        <p:tgtEl>
                                          <p:spTgt spid="13316"/>
                                        </p:tgtEl>
                                      </p:cBhvr>
                                    </p:animEffect>
                                    <p:anim calcmode="lin" valueType="num">
                                      <p:cBhvr>
                                        <p:cTn id="23" dur="2000" fill="hold"/>
                                        <p:tgtEl>
                                          <p:spTgt spid="13316"/>
                                        </p:tgtEl>
                                        <p:attrNameLst>
                                          <p:attrName>ppt_x</p:attrName>
                                        </p:attrNameLst>
                                      </p:cBhvr>
                                      <p:tavLst>
                                        <p:tav tm="0">
                                          <p:val>
                                            <p:strVal val="#ppt_x"/>
                                          </p:val>
                                        </p:tav>
                                        <p:tav tm="100000">
                                          <p:val>
                                            <p:strVal val="#ppt_x"/>
                                          </p:val>
                                        </p:tav>
                                      </p:tavLst>
                                    </p:anim>
                                    <p:anim calcmode="lin" valueType="num">
                                      <p:cBhvr>
                                        <p:cTn id="24" dur="2000" fill="hold"/>
                                        <p:tgtEl>
                                          <p:spTgt spid="133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318"/>
                                        </p:tgtEl>
                                        <p:attrNameLst>
                                          <p:attrName>style.visibility</p:attrName>
                                        </p:attrNameLst>
                                      </p:cBhvr>
                                      <p:to>
                                        <p:strVal val="visible"/>
                                      </p:to>
                                    </p:set>
                                    <p:animEffect transition="in" filter="fade">
                                      <p:cBhvr>
                                        <p:cTn id="27" dur="2000"/>
                                        <p:tgtEl>
                                          <p:spTgt spid="13318"/>
                                        </p:tgtEl>
                                      </p:cBhvr>
                                    </p:animEffect>
                                    <p:anim calcmode="lin" valueType="num">
                                      <p:cBhvr>
                                        <p:cTn id="28" dur="2000" fill="hold"/>
                                        <p:tgtEl>
                                          <p:spTgt spid="13318"/>
                                        </p:tgtEl>
                                        <p:attrNameLst>
                                          <p:attrName>ppt_x</p:attrName>
                                        </p:attrNameLst>
                                      </p:cBhvr>
                                      <p:tavLst>
                                        <p:tav tm="0">
                                          <p:val>
                                            <p:strVal val="#ppt_x"/>
                                          </p:val>
                                        </p:tav>
                                        <p:tav tm="100000">
                                          <p:val>
                                            <p:strVal val="#ppt_x"/>
                                          </p:val>
                                        </p:tav>
                                      </p:tavLst>
                                    </p:anim>
                                    <p:anim calcmode="lin" valueType="num">
                                      <p:cBhvr>
                                        <p:cTn id="29" dur="2000" fill="hold"/>
                                        <p:tgtEl>
                                          <p:spTgt spid="133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323850" y="5084763"/>
            <a:ext cx="84963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ru-RU" altLang="ru-RU" sz="2000" dirty="0">
                <a:latin typeface="+mn-lt"/>
              </a:rPr>
              <a:t>Предприятия Московской области в состоянии полностью удовлетворить потребности здравоохранения Московской области в наборах реагентов для различных зарубежных биохимических анализаторов.</a:t>
            </a:r>
          </a:p>
          <a:p>
            <a:pPr>
              <a:spcBef>
                <a:spcPct val="0"/>
              </a:spcBef>
              <a:buClrTx/>
              <a:buSzTx/>
              <a:buFontTx/>
              <a:buNone/>
            </a:pPr>
            <a:r>
              <a:rPr lang="ru-RU" altLang="ru-RU" sz="2000" dirty="0">
                <a:latin typeface="+mn-lt"/>
              </a:rPr>
              <a:t>В 2017 г. ООО «</a:t>
            </a:r>
            <a:r>
              <a:rPr lang="ru-RU" altLang="ru-RU" sz="2000" dirty="0" err="1">
                <a:latin typeface="+mn-lt"/>
              </a:rPr>
              <a:t>Эйлитон</a:t>
            </a:r>
            <a:r>
              <a:rPr lang="ru-RU" altLang="ru-RU" sz="2000" dirty="0">
                <a:latin typeface="+mn-lt"/>
              </a:rPr>
              <a:t>» приступило к производству отечественных биохимических </a:t>
            </a:r>
            <a:r>
              <a:rPr lang="ru-RU" altLang="ru-RU" sz="2000" dirty="0" err="1">
                <a:latin typeface="+mn-lt"/>
              </a:rPr>
              <a:t>автоанализаторов</a:t>
            </a:r>
            <a:r>
              <a:rPr lang="ru-RU" altLang="ru-RU" sz="2000" dirty="0">
                <a:latin typeface="+mn-lt"/>
              </a:rPr>
              <a:t> Юнилаб-200.</a:t>
            </a:r>
          </a:p>
        </p:txBody>
      </p:sp>
      <p:sp>
        <p:nvSpPr>
          <p:cNvPr id="8" name="Text Box 1"/>
          <p:cNvSpPr txBox="1">
            <a:spLocks noChangeArrowheads="1"/>
          </p:cNvSpPr>
          <p:nvPr/>
        </p:nvSpPr>
        <p:spPr bwMode="auto">
          <a:xfrm>
            <a:off x="107950" y="160338"/>
            <a:ext cx="90360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charset="0"/>
                <a:cs typeface="Arial" charset="0"/>
              </a:defRPr>
            </a:lvl9pPr>
          </a:lstStyle>
          <a:p>
            <a:pPr algn="ctr">
              <a:buFont typeface="Times New Roman" charset="0"/>
              <a:buNone/>
              <a:defRPr/>
            </a:pPr>
            <a:r>
              <a:rPr lang="ru-RU" sz="3200" dirty="0">
                <a:solidFill>
                  <a:schemeClr val="tx1"/>
                </a:solidFill>
                <a:effectLst>
                  <a:outerShdw blurRad="38100" dist="38100" dir="2700000" algn="tl">
                    <a:srgbClr val="000000">
                      <a:alpha val="43137"/>
                    </a:srgbClr>
                  </a:outerShdw>
                </a:effectLst>
                <a:latin typeface="+mj-lt"/>
                <a:cs typeface="Tahoma" pitchFamily="34" charset="0"/>
              </a:rPr>
              <a:t>Средства анализа в области</a:t>
            </a:r>
          </a:p>
          <a:p>
            <a:pPr algn="ctr">
              <a:buFont typeface="Times New Roman" charset="0"/>
              <a:buNone/>
              <a:defRPr/>
            </a:pPr>
            <a:r>
              <a:rPr lang="ru-RU" sz="3200" dirty="0">
                <a:solidFill>
                  <a:schemeClr val="tx1"/>
                </a:solidFill>
                <a:effectLst>
                  <a:outerShdw blurRad="38100" dist="38100" dir="2700000" algn="tl">
                    <a:srgbClr val="000000">
                      <a:alpha val="43137"/>
                    </a:srgbClr>
                  </a:outerShdw>
                </a:effectLst>
                <a:latin typeface="+mj-lt"/>
                <a:cs typeface="Tahoma" pitchFamily="34" charset="0"/>
              </a:rPr>
              <a:t>клинической биохимии</a:t>
            </a:r>
          </a:p>
        </p:txBody>
      </p:sp>
      <p:pic>
        <p:nvPicPr>
          <p:cNvPr id="1536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7" y="1700213"/>
            <a:ext cx="3646487" cy="2867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325" y="2635250"/>
            <a:ext cx="2303463" cy="22383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Рисунок 6" descr="C:\Users\AlexS\Documents\dias_main_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1700213"/>
            <a:ext cx="1724025" cy="1724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15366"/>
                                        </p:tgtEl>
                                        <p:attrNameLst>
                                          <p:attrName>style.visibility</p:attrName>
                                        </p:attrNameLst>
                                      </p:cBhvr>
                                      <p:to>
                                        <p:strVal val="visible"/>
                                      </p:to>
                                    </p:set>
                                    <p:animEffect transition="in" filter="wipe(down)">
                                      <p:cBhvr>
                                        <p:cTn id="7" dur="2000"/>
                                        <p:tgtEl>
                                          <p:spTgt spid="15366"/>
                                        </p:tgtEl>
                                      </p:cBhvr>
                                    </p:animEffect>
                                  </p:childTnLst>
                                </p:cTn>
                              </p:par>
                              <p:par>
                                <p:cTn id="8" presetID="22" presetClass="entr" presetSubtype="4" fill="hold" nodeType="withEffect">
                                  <p:stCondLst>
                                    <p:cond delay="250"/>
                                  </p:stCondLst>
                                  <p:childTnLst>
                                    <p:set>
                                      <p:cBhvr>
                                        <p:cTn id="9" dur="1" fill="hold">
                                          <p:stCondLst>
                                            <p:cond delay="0"/>
                                          </p:stCondLst>
                                        </p:cTn>
                                        <p:tgtEl>
                                          <p:spTgt spid="15365"/>
                                        </p:tgtEl>
                                        <p:attrNameLst>
                                          <p:attrName>style.visibility</p:attrName>
                                        </p:attrNameLst>
                                      </p:cBhvr>
                                      <p:to>
                                        <p:strVal val="visible"/>
                                      </p:to>
                                    </p:set>
                                    <p:animEffect transition="in" filter="wipe(down)">
                                      <p:cBhvr>
                                        <p:cTn id="10" dur="2000"/>
                                        <p:tgtEl>
                                          <p:spTgt spid="15365"/>
                                        </p:tgtEl>
                                      </p:cBhvr>
                                    </p:animEffect>
                                  </p:childTnLst>
                                </p:cTn>
                              </p:par>
                              <p:par>
                                <p:cTn id="11" presetID="22" presetClass="entr" presetSubtype="4" fill="hold" nodeType="withEffect">
                                  <p:stCondLst>
                                    <p:cond delay="250"/>
                                  </p:stCondLst>
                                  <p:childTnLst>
                                    <p:set>
                                      <p:cBhvr>
                                        <p:cTn id="12" dur="1" fill="hold">
                                          <p:stCondLst>
                                            <p:cond delay="0"/>
                                          </p:stCondLst>
                                        </p:cTn>
                                        <p:tgtEl>
                                          <p:spTgt spid="15364"/>
                                        </p:tgtEl>
                                        <p:attrNameLst>
                                          <p:attrName>style.visibility</p:attrName>
                                        </p:attrNameLst>
                                      </p:cBhvr>
                                      <p:to>
                                        <p:strVal val="visible"/>
                                      </p:to>
                                    </p:set>
                                    <p:animEffect transition="in" filter="wipe(down)">
                                      <p:cBhvr>
                                        <p:cTn id="13"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3261</TotalTime>
  <Words>695</Words>
  <Application>Microsoft Office PowerPoint</Application>
  <PresentationFormat>Экран (4:3)</PresentationFormat>
  <Paragraphs>75</Paragraphs>
  <Slides>13</Slides>
  <Notes>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Arial Narrow</vt:lpstr>
      <vt:lpstr>Calibri</vt:lpstr>
      <vt:lpstr>Tahoma</vt:lpstr>
      <vt:lpstr>Times New Roman</vt:lpstr>
      <vt:lpstr>Горизонт</vt:lpstr>
      <vt:lpstr>ПОТЕНЦИАЛ ПРЕДПРИЯТИЙ МОСКОВСКОЙ ОБЛАСТИ ***  СРЕДСТВА ДИАГНОСТИКИ IN VITRO. </vt:lpstr>
      <vt:lpstr>ПО ДАННЫМ МИНЗДРАВА РОССИИ В 2015 Г. БЫЛИ ЗАКУПЛЕНЫ МЕДИЦИНСКИЕ ИЗДЕЛИЯ НА СУММУ 269,4 МЛРД РУБ. В ТОМ ЧИСЛЕ ИМПОРТНЫЕ МИ НА СУММУ 231,1 МЛРД. РУБ., ОТЕЧЕСТВЕННЫЕ МИ – 38,3 МЛРД. РУБ. </vt:lpstr>
      <vt:lpstr>ПРОГРАММЫ МОДЕРНИЗАЦИИ В ЗДРАВООХРАНЕНИИ ПРЕОБРАЗИЛИ РОССИЙСКИЕ ЛАБОРАТОРИИ</vt:lpstr>
      <vt:lpstr>ЗАВИСИМОСТЬ ОТ ИМПОРТА</vt:lpstr>
      <vt:lpstr>ИМПОРТОЗАМЕЩЕНИЕ – ЗАДАЧА НАЦИОНАЛЬНОЙ БЕЗОПАСНОСТИ</vt:lpstr>
      <vt:lpstr>ПРЕДПРИЯТИЯ МОСКОВОСКОЙ ОБЛАСТИ ОБЛАДАЮТ ЗНАЧИТЕЛЬНЫМ ПОТЕНЦИАЛОМ ДЛЯ ЭФФЕКТИВНОГО РЕШЕНИЯ ЗАДАЧИ ИМПОРТОЗАМЕЩЕНИЯ </vt:lpstr>
      <vt:lpstr>Презентация PowerPoint</vt:lpstr>
      <vt:lpstr>Презентация PowerPoint</vt:lpstr>
      <vt:lpstr>Презентация PowerPoint</vt:lpstr>
      <vt:lpstr>Презентация PowerPoint</vt:lpstr>
      <vt:lpstr>НОРМАТИВНО-ПРАВОВАЯ БАЗА</vt:lpstr>
      <vt:lpstr>ПОТЕНЦИАЛ ПРЕДПРИЯТИЙ МОСКОВСКОЙ ОБЛАСТИ ***  СРЕДСТВА ДИАГНОСТИКИ IN VITRO. </vt:lpstr>
      <vt:lpstr>Спасибо за внимание!  shibanov@unimedao.ru,  +7 916 992 2710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Шибанов А.Н.</dc:creator>
  <cp:lastModifiedBy>Шибанов Александр</cp:lastModifiedBy>
  <cp:revision>141</cp:revision>
  <dcterms:created xsi:type="dcterms:W3CDTF">2015-02-24T05:56:24Z</dcterms:created>
  <dcterms:modified xsi:type="dcterms:W3CDTF">2017-10-05T13:57:59Z</dcterms:modified>
</cp:coreProperties>
</file>