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9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5" r:id="rId2"/>
    <p:sldId id="356" r:id="rId3"/>
    <p:sldId id="357" r:id="rId4"/>
    <p:sldId id="358" r:id="rId5"/>
    <p:sldId id="271" r:id="rId6"/>
    <p:sldId id="265" r:id="rId7"/>
    <p:sldId id="361" r:id="rId8"/>
    <p:sldId id="366" r:id="rId9"/>
    <p:sldId id="322" r:id="rId10"/>
    <p:sldId id="269" r:id="rId11"/>
    <p:sldId id="367" r:id="rId12"/>
    <p:sldId id="368" r:id="rId13"/>
    <p:sldId id="369" r:id="rId14"/>
    <p:sldId id="370" r:id="rId15"/>
    <p:sldId id="371" r:id="rId16"/>
    <p:sldId id="372" r:id="rId17"/>
    <p:sldId id="379" r:id="rId18"/>
    <p:sldId id="373" r:id="rId19"/>
    <p:sldId id="374" r:id="rId20"/>
    <p:sldId id="377" r:id="rId21"/>
    <p:sldId id="381" r:id="rId22"/>
    <p:sldId id="378" r:id="rId23"/>
    <p:sldId id="3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8" autoAdjust="0"/>
    <p:restoredTop sz="96404" autoAdjust="0"/>
  </p:normalViewPr>
  <p:slideViewPr>
    <p:cSldViewPr snapToGrid="0" showGuides="1">
      <p:cViewPr varScale="1">
        <p:scale>
          <a:sx n="105" d="100"/>
          <a:sy n="105" d="100"/>
        </p:scale>
        <p:origin x="174" y="552"/>
      </p:cViewPr>
      <p:guideLst>
        <p:guide orient="horz" pos="229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ru-RU" dirty="0"/>
              <a:t>Индекс </a:t>
            </a:r>
            <a:r>
              <a:rPr lang="ru-RU" dirty="0" err="1"/>
              <a:t>Хирша</a:t>
            </a:r>
            <a:r>
              <a:rPr lang="ru-RU" dirty="0"/>
              <a:t> института</a:t>
            </a:r>
          </a:p>
        </c:rich>
      </c:tx>
      <c:layout>
        <c:manualLayout>
          <c:xMode val="edge"/>
          <c:yMode val="edge"/>
          <c:x val="0.14597678338106754"/>
          <c:y val="2.94702793163524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054469294847969E-2"/>
          <c:y val="0.12090740867943454"/>
          <c:w val="0.88312226552937534"/>
          <c:h val="0.7543543918588410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Хирша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0.11890913635858642"/>
                  <c:y val="-4.9404343080045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2FE-43F0-B15A-C3E4C29642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effectLst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24</c:v>
                </c:pt>
                <c:pt idx="2">
                  <c:v>28</c:v>
                </c:pt>
                <c:pt idx="3">
                  <c:v>30</c:v>
                </c:pt>
                <c:pt idx="4">
                  <c:v>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2FE-43F0-B15A-C3E4C29642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/>
        <c:smooth val="0"/>
        <c:axId val="228585632"/>
        <c:axId val="228586024"/>
      </c:lineChart>
      <c:catAx>
        <c:axId val="22858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8586024"/>
        <c:crosses val="autoZero"/>
        <c:auto val="1"/>
        <c:lblAlgn val="ctr"/>
        <c:lblOffset val="100"/>
        <c:noMultiLvlLbl val="0"/>
      </c:catAx>
      <c:valAx>
        <c:axId val="228586024"/>
        <c:scaling>
          <c:orientation val="minMax"/>
          <c:max val="45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858563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en-US" sz="2400" b="1" strike="noStrike" spc="-1">
                <a:solidFill>
                  <a:srgbClr val="000000"/>
                </a:solidFill>
                <a:latin typeface="Corbel"/>
              </a:defRPr>
            </a:pPr>
            <a:r>
              <a:rPr lang="ru-RU" sz="2400" b="1" strike="noStrike" spc="-1" dirty="0">
                <a:solidFill>
                  <a:srgbClr val="000000"/>
                </a:solidFill>
                <a:latin typeface="Corbel"/>
              </a:rPr>
              <a:t>2018 г.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28954545454545499"/>
          <c:y val="0.17600000000000002"/>
          <c:w val="0.45618181818181802"/>
          <c:h val="0.656533333333333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23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515-47FB-8833-944BA47809A7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15-47FB-8833-944BA47809A7}"/>
              </c:ext>
            </c:extLst>
          </c:dPt>
          <c:dLbls>
            <c:dLbl>
              <c:idx val="0"/>
              <c:layout>
                <c:manualLayout>
                  <c:x val="-8.9806143992888277E-2"/>
                  <c:y val="-0.1223126046435821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515-47FB-8833-944BA47809A7}"/>
                </c:ext>
                <c:ext xmlns:c15="http://schemas.microsoft.com/office/drawing/2012/chart" uri="{CE6537A1-D6FC-4f65-9D91-7224C49458BB}">
                  <c15:layout>
                    <c:manualLayout>
                      <c:w val="7.9959541776525145E-2"/>
                      <c:h val="6.746010579188335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6220868563808831E-3"/>
                  <c:y val="8.46779570609414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30 %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515-47FB-8833-944BA47809A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Статьи в журналах РИНЦ</c:v>
                </c:pt>
                <c:pt idx="1">
                  <c:v>Статьи в журналах Scopus и Web of science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15-47FB-8833-944BA4780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  <c:spPr>
        <a:noFill/>
        <a:ln>
          <a:noFill/>
        </a:ln>
      </c:spPr>
    </c:plotArea>
    <c:legend>
      <c:legendPos val="b"/>
      <c:overlay val="1"/>
      <c:spPr>
        <a:noFill/>
        <a:ln>
          <a:noFill/>
        </a:ln>
      </c:spPr>
      <c:txPr>
        <a:bodyPr/>
        <a:lstStyle/>
        <a:p>
          <a:pPr>
            <a:defRPr lang="en-US" sz="1100" b="0" strike="noStrike" spc="-1">
              <a:solidFill>
                <a:srgbClr val="000000"/>
              </a:solidFill>
              <a:latin typeface="Corbel"/>
            </a:defRPr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en-US" sz="2400" b="1" strike="noStrike" spc="-1">
                <a:solidFill>
                  <a:srgbClr val="000000"/>
                </a:solidFill>
                <a:latin typeface="Corbel"/>
              </a:defRPr>
            </a:pPr>
            <a:r>
              <a:rPr lang="ru-RU" sz="2400" b="1" strike="noStrike" spc="-1">
                <a:solidFill>
                  <a:srgbClr val="000000"/>
                </a:solidFill>
                <a:latin typeface="Corbel"/>
              </a:rPr>
              <a:t>2014 г.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28954545454545499"/>
          <c:y val="0.17600000000000002"/>
          <c:w val="0.45618181818181802"/>
          <c:h val="0.65653333333333308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23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2A6-49CE-B9B1-430C9B637842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2A6-49CE-B9B1-430C9B6378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1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Статьи в журналах РИНЦ</c:v>
                </c:pt>
                <c:pt idx="1">
                  <c:v>Статьи в журналах Scopus и Web of science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486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2A6-49CE-B9B1-430C9B63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90"/>
      </c:pieChart>
      <c:spPr>
        <a:noFill/>
        <a:ln>
          <a:noFill/>
        </a:ln>
      </c:spPr>
    </c:plotArea>
    <c:legend>
      <c:legendPos val="b"/>
      <c:overlay val="1"/>
      <c:spPr>
        <a:noFill/>
        <a:ln>
          <a:noFill/>
        </a:ln>
      </c:spPr>
      <c:txPr>
        <a:bodyPr/>
        <a:lstStyle/>
        <a:p>
          <a:pPr>
            <a:defRPr lang="en-US" sz="1050" b="0" strike="noStrike" spc="-1">
              <a:solidFill>
                <a:srgbClr val="000000"/>
              </a:solidFill>
              <a:latin typeface="Corbel"/>
            </a:defRPr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Поступление внебюджетных средств по разделу «Наука» </a:t>
            </a:r>
          </a:p>
        </c:rich>
      </c:tx>
      <c:layout>
        <c:manualLayout>
          <c:xMode val="edge"/>
          <c:yMode val="edge"/>
          <c:x val="0.15357490675209817"/>
          <c:y val="1.993026499667436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31337996299469E-2"/>
          <c:y val="0.15021281262122893"/>
          <c:w val="0.91946261420099729"/>
          <c:h val="0.700092449030009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2.9</c:v>
                </c:pt>
                <c:pt idx="1">
                  <c:v>11.3</c:v>
                </c:pt>
                <c:pt idx="2">
                  <c:v>24.400000000000002</c:v>
                </c:pt>
                <c:pt idx="3">
                  <c:v>28.299999999999986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3B7-4B9D-9913-72F8BA23BE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30162736"/>
        <c:axId val="230163128"/>
      </c:barChart>
      <c:catAx>
        <c:axId val="230162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0163128"/>
        <c:crosses val="autoZero"/>
        <c:auto val="1"/>
        <c:lblAlgn val="ctr"/>
        <c:lblOffset val="100"/>
        <c:noMultiLvlLbl val="0"/>
      </c:catAx>
      <c:valAx>
        <c:axId val="230163128"/>
        <c:scaling>
          <c:orientation val="minMax"/>
        </c:scaling>
        <c:delete val="1"/>
        <c:axPos val="l"/>
        <c:majorGridlines/>
        <c:numFmt formatCode="0.0" sourceLinked="1"/>
        <c:majorTickMark val="none"/>
        <c:minorTickMark val="none"/>
        <c:tickLblPos val="nextTo"/>
        <c:crossAx val="23016273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29BA6-3793-48D5-B0AD-01E7F36A9631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C60223-BD50-4FE1-966D-98C1B62880DB}">
      <dgm:prSet phldrT="[Текст]"/>
      <dgm:spPr/>
      <dgm:t>
        <a:bodyPr/>
        <a:lstStyle/>
        <a:p>
          <a:r>
            <a:rPr lang="ru-RU" dirty="0"/>
            <a:t>Головное учреждение здравоохранения области</a:t>
          </a:r>
        </a:p>
      </dgm:t>
    </dgm:pt>
    <dgm:pt modelId="{546E3BCE-ACA1-42C6-84DC-58193D74841B}" type="parTrans" cxnId="{35645489-91B1-4474-989E-0831E1A4C06D}">
      <dgm:prSet/>
      <dgm:spPr/>
      <dgm:t>
        <a:bodyPr/>
        <a:lstStyle/>
        <a:p>
          <a:endParaRPr lang="ru-RU"/>
        </a:p>
      </dgm:t>
    </dgm:pt>
    <dgm:pt modelId="{060D7612-19EC-42F7-A6BE-032AF0895936}" type="sibTrans" cxnId="{35645489-91B1-4474-989E-0831E1A4C06D}">
      <dgm:prSet/>
      <dgm:spPr/>
      <dgm:t>
        <a:bodyPr/>
        <a:lstStyle/>
        <a:p>
          <a:endParaRPr lang="ru-RU"/>
        </a:p>
      </dgm:t>
    </dgm:pt>
    <dgm:pt modelId="{92CD250A-7CA4-46BC-80F6-D331CFADB1E6}">
      <dgm:prSet phldrT="[Текст]"/>
      <dgm:spPr/>
      <dgm:t>
        <a:bodyPr/>
        <a:lstStyle/>
        <a:p>
          <a:r>
            <a:rPr lang="ru-RU" dirty="0"/>
            <a:t>Амбулаторных лечение - более </a:t>
          </a:r>
          <a:r>
            <a:rPr lang="ru-RU" b="1" dirty="0"/>
            <a:t>275 000 </a:t>
          </a:r>
          <a:r>
            <a:rPr lang="ru-RU" dirty="0"/>
            <a:t>пациентов</a:t>
          </a:r>
        </a:p>
      </dgm:t>
    </dgm:pt>
    <dgm:pt modelId="{BDB376B7-96A0-49A7-9711-ADD4DF4DDFD7}" type="parTrans" cxnId="{58F04BF0-0251-4C98-A552-A05EE0FDEB02}">
      <dgm:prSet/>
      <dgm:spPr/>
      <dgm:t>
        <a:bodyPr/>
        <a:lstStyle/>
        <a:p>
          <a:endParaRPr lang="ru-RU"/>
        </a:p>
      </dgm:t>
    </dgm:pt>
    <dgm:pt modelId="{25161B70-B1DE-4E4C-AE8A-35521FD33420}" type="sibTrans" cxnId="{58F04BF0-0251-4C98-A552-A05EE0FDEB02}">
      <dgm:prSet/>
      <dgm:spPr/>
      <dgm:t>
        <a:bodyPr/>
        <a:lstStyle/>
        <a:p>
          <a:endParaRPr lang="ru-RU"/>
        </a:p>
      </dgm:t>
    </dgm:pt>
    <dgm:pt modelId="{7DD59B13-2116-4E9B-8974-8BC4C4F7CDD4}">
      <dgm:prSet/>
      <dgm:spPr/>
      <dgm:t>
        <a:bodyPr/>
        <a:lstStyle/>
        <a:p>
          <a:r>
            <a:rPr lang="ru-RU" dirty="0"/>
            <a:t>Более чем </a:t>
          </a:r>
          <a:r>
            <a:rPr lang="ru-RU" b="1" dirty="0"/>
            <a:t>80</a:t>
          </a:r>
          <a:r>
            <a:rPr lang="ru-RU" dirty="0"/>
            <a:t> клинических направлений</a:t>
          </a:r>
        </a:p>
      </dgm:t>
    </dgm:pt>
    <dgm:pt modelId="{39072EDC-AE2E-48B8-B853-EA70D8406683}" type="parTrans" cxnId="{9F2BBECA-E75C-46BD-893A-BEE3BA082158}">
      <dgm:prSet/>
      <dgm:spPr/>
      <dgm:t>
        <a:bodyPr/>
        <a:lstStyle/>
        <a:p>
          <a:endParaRPr lang="ru-RU"/>
        </a:p>
      </dgm:t>
    </dgm:pt>
    <dgm:pt modelId="{65DE33F7-681C-4F94-AE41-FA5A1A07AA96}" type="sibTrans" cxnId="{9F2BBECA-E75C-46BD-893A-BEE3BA082158}">
      <dgm:prSet/>
      <dgm:spPr/>
      <dgm:t>
        <a:bodyPr/>
        <a:lstStyle/>
        <a:p>
          <a:endParaRPr lang="ru-RU"/>
        </a:p>
      </dgm:t>
    </dgm:pt>
    <dgm:pt modelId="{2865CA63-2EC5-44A4-BAB2-AD15B706DD12}">
      <dgm:prSet/>
      <dgm:spPr/>
      <dgm:t>
        <a:bodyPr/>
        <a:lstStyle/>
        <a:p>
          <a:r>
            <a:rPr lang="ru-RU" dirty="0"/>
            <a:t>Выездная помощь - более </a:t>
          </a:r>
          <a:r>
            <a:rPr lang="ru-RU" b="1" dirty="0"/>
            <a:t>7 000</a:t>
          </a:r>
          <a:r>
            <a:rPr lang="ru-RU" dirty="0"/>
            <a:t> выездов</a:t>
          </a:r>
        </a:p>
      </dgm:t>
    </dgm:pt>
    <dgm:pt modelId="{ACA83A30-3AB5-4653-8376-7F41CE364E69}" type="parTrans" cxnId="{6AE86E1D-4261-4E20-BF20-30ACA861821B}">
      <dgm:prSet/>
      <dgm:spPr/>
      <dgm:t>
        <a:bodyPr/>
        <a:lstStyle/>
        <a:p>
          <a:endParaRPr lang="ru-RU"/>
        </a:p>
      </dgm:t>
    </dgm:pt>
    <dgm:pt modelId="{FD9D8EB1-2E77-4526-954F-88B7AD19345A}" type="sibTrans" cxnId="{6AE86E1D-4261-4E20-BF20-30ACA861821B}">
      <dgm:prSet/>
      <dgm:spPr/>
      <dgm:t>
        <a:bodyPr/>
        <a:lstStyle/>
        <a:p>
          <a:endParaRPr lang="ru-RU"/>
        </a:p>
      </dgm:t>
    </dgm:pt>
    <dgm:pt modelId="{F1DA911C-C740-425C-BD51-C5F3F33BD3E9}">
      <dgm:prSet/>
      <dgm:spPr/>
      <dgm:t>
        <a:bodyPr/>
        <a:lstStyle/>
        <a:p>
          <a:r>
            <a:rPr lang="ru-RU" dirty="0"/>
            <a:t>Стационарное лечение – более </a:t>
          </a:r>
          <a:r>
            <a:rPr lang="ru-RU" b="1" dirty="0"/>
            <a:t>32 000</a:t>
          </a:r>
          <a:r>
            <a:rPr lang="ru-RU" dirty="0"/>
            <a:t> пациентов</a:t>
          </a:r>
        </a:p>
      </dgm:t>
    </dgm:pt>
    <dgm:pt modelId="{457BDC78-7224-4A4A-AFFD-A1B93D99CB40}" type="parTrans" cxnId="{FE490836-572E-4EDD-A099-8952F2AF4BCE}">
      <dgm:prSet/>
      <dgm:spPr/>
      <dgm:t>
        <a:bodyPr/>
        <a:lstStyle/>
        <a:p>
          <a:endParaRPr lang="ru-RU"/>
        </a:p>
      </dgm:t>
    </dgm:pt>
    <dgm:pt modelId="{B17DE5C7-A548-4C4E-96C3-E6EEF2CF69FA}" type="sibTrans" cxnId="{FE490836-572E-4EDD-A099-8952F2AF4BCE}">
      <dgm:prSet/>
      <dgm:spPr/>
      <dgm:t>
        <a:bodyPr/>
        <a:lstStyle/>
        <a:p>
          <a:endParaRPr lang="ru-RU"/>
        </a:p>
      </dgm:t>
    </dgm:pt>
    <dgm:pt modelId="{EB34B1D1-F491-48A9-BBB0-FC142E632E5D}" type="pres">
      <dgm:prSet presAssocID="{AC029BA6-3793-48D5-B0AD-01E7F36A96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141B02-C360-4F66-9AEE-381F025B597F}" type="pres">
      <dgm:prSet presAssocID="{20C60223-BD50-4FE1-966D-98C1B62880DB}" presName="parentLin" presStyleCnt="0"/>
      <dgm:spPr/>
    </dgm:pt>
    <dgm:pt modelId="{B292C3CD-C699-4B22-ADE1-36483F83CF9A}" type="pres">
      <dgm:prSet presAssocID="{20C60223-BD50-4FE1-966D-98C1B62880D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E1166DC-0C49-4E23-9AB8-586EB860A516}" type="pres">
      <dgm:prSet presAssocID="{20C60223-BD50-4FE1-966D-98C1B62880D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F2DDE-E0A2-4750-BDF9-671A73A7C268}" type="pres">
      <dgm:prSet presAssocID="{20C60223-BD50-4FE1-966D-98C1B62880DB}" presName="negativeSpace" presStyleCnt="0"/>
      <dgm:spPr/>
    </dgm:pt>
    <dgm:pt modelId="{F8E83A5B-985D-4F9A-99BE-613DE020A56B}" type="pres">
      <dgm:prSet presAssocID="{20C60223-BD50-4FE1-966D-98C1B62880DB}" presName="childText" presStyleLbl="conFgAcc1" presStyleIdx="0" presStyleCnt="5">
        <dgm:presLayoutVars>
          <dgm:bulletEnabled val="1"/>
        </dgm:presLayoutVars>
      </dgm:prSet>
      <dgm:spPr/>
    </dgm:pt>
    <dgm:pt modelId="{71FB34CF-5234-4133-93D0-E0C10F8D8142}" type="pres">
      <dgm:prSet presAssocID="{060D7612-19EC-42F7-A6BE-032AF0895936}" presName="spaceBetweenRectangles" presStyleCnt="0"/>
      <dgm:spPr/>
    </dgm:pt>
    <dgm:pt modelId="{D12D3CDF-96FE-4526-AF34-B73040D3B35E}" type="pres">
      <dgm:prSet presAssocID="{7DD59B13-2116-4E9B-8974-8BC4C4F7CDD4}" presName="parentLin" presStyleCnt="0"/>
      <dgm:spPr/>
    </dgm:pt>
    <dgm:pt modelId="{23A07626-87D5-4526-8BE0-D2551981E39E}" type="pres">
      <dgm:prSet presAssocID="{7DD59B13-2116-4E9B-8974-8BC4C4F7CDD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C91A563-6984-4C18-80B7-E98FEAF46228}" type="pres">
      <dgm:prSet presAssocID="{7DD59B13-2116-4E9B-8974-8BC4C4F7CDD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21430-9A2C-48BA-ADEF-6F0C7047A2EA}" type="pres">
      <dgm:prSet presAssocID="{7DD59B13-2116-4E9B-8974-8BC4C4F7CDD4}" presName="negativeSpace" presStyleCnt="0"/>
      <dgm:spPr/>
    </dgm:pt>
    <dgm:pt modelId="{B632532C-DB24-40C6-8255-8F776DDFEFC4}" type="pres">
      <dgm:prSet presAssocID="{7DD59B13-2116-4E9B-8974-8BC4C4F7CDD4}" presName="childText" presStyleLbl="conFgAcc1" presStyleIdx="1" presStyleCnt="5">
        <dgm:presLayoutVars>
          <dgm:bulletEnabled val="1"/>
        </dgm:presLayoutVars>
      </dgm:prSet>
      <dgm:spPr/>
    </dgm:pt>
    <dgm:pt modelId="{0A89669C-CCB6-47A0-98C7-285611D0AA9A}" type="pres">
      <dgm:prSet presAssocID="{65DE33F7-681C-4F94-AE41-FA5A1A07AA96}" presName="spaceBetweenRectangles" presStyleCnt="0"/>
      <dgm:spPr/>
    </dgm:pt>
    <dgm:pt modelId="{E86190FB-9CCE-48F5-8B8D-8E6C936B1846}" type="pres">
      <dgm:prSet presAssocID="{92CD250A-7CA4-46BC-80F6-D331CFADB1E6}" presName="parentLin" presStyleCnt="0"/>
      <dgm:spPr/>
    </dgm:pt>
    <dgm:pt modelId="{B2DE59B6-8D50-441A-90EB-B7F191E43B10}" type="pres">
      <dgm:prSet presAssocID="{92CD250A-7CA4-46BC-80F6-D331CFADB1E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B11A44A-8C43-494F-A467-8E54D1E027A4}" type="pres">
      <dgm:prSet presAssocID="{92CD250A-7CA4-46BC-80F6-D331CFADB1E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838AA-82D6-4DED-88B9-02B33CC86540}" type="pres">
      <dgm:prSet presAssocID="{92CD250A-7CA4-46BC-80F6-D331CFADB1E6}" presName="negativeSpace" presStyleCnt="0"/>
      <dgm:spPr/>
    </dgm:pt>
    <dgm:pt modelId="{97A854D6-1D0A-438A-96E6-27C31C893E66}" type="pres">
      <dgm:prSet presAssocID="{92CD250A-7CA4-46BC-80F6-D331CFADB1E6}" presName="childText" presStyleLbl="conFgAcc1" presStyleIdx="2" presStyleCnt="5">
        <dgm:presLayoutVars>
          <dgm:bulletEnabled val="1"/>
        </dgm:presLayoutVars>
      </dgm:prSet>
      <dgm:spPr/>
    </dgm:pt>
    <dgm:pt modelId="{1D76560F-5BEF-4337-A56D-69BD16DEC7D0}" type="pres">
      <dgm:prSet presAssocID="{25161B70-B1DE-4E4C-AE8A-35521FD33420}" presName="spaceBetweenRectangles" presStyleCnt="0"/>
      <dgm:spPr/>
    </dgm:pt>
    <dgm:pt modelId="{79BBDE31-341D-46B0-B97E-478B963C9D6B}" type="pres">
      <dgm:prSet presAssocID="{F1DA911C-C740-425C-BD51-C5F3F33BD3E9}" presName="parentLin" presStyleCnt="0"/>
      <dgm:spPr/>
    </dgm:pt>
    <dgm:pt modelId="{AE014368-0C97-4982-812F-E253691403F3}" type="pres">
      <dgm:prSet presAssocID="{F1DA911C-C740-425C-BD51-C5F3F33BD3E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7A06B38-843C-4625-8382-5B4A0A71E598}" type="pres">
      <dgm:prSet presAssocID="{F1DA911C-C740-425C-BD51-C5F3F33BD3E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4A892-6E11-42B1-9881-E12BF3EF14B9}" type="pres">
      <dgm:prSet presAssocID="{F1DA911C-C740-425C-BD51-C5F3F33BD3E9}" presName="negativeSpace" presStyleCnt="0"/>
      <dgm:spPr/>
    </dgm:pt>
    <dgm:pt modelId="{7F915591-45DD-4361-AA94-A59999977E2B}" type="pres">
      <dgm:prSet presAssocID="{F1DA911C-C740-425C-BD51-C5F3F33BD3E9}" presName="childText" presStyleLbl="conFgAcc1" presStyleIdx="3" presStyleCnt="5">
        <dgm:presLayoutVars>
          <dgm:bulletEnabled val="1"/>
        </dgm:presLayoutVars>
      </dgm:prSet>
      <dgm:spPr/>
    </dgm:pt>
    <dgm:pt modelId="{F3CB081D-82EB-4569-9271-12DEC5B6FA31}" type="pres">
      <dgm:prSet presAssocID="{B17DE5C7-A548-4C4E-96C3-E6EEF2CF69FA}" presName="spaceBetweenRectangles" presStyleCnt="0"/>
      <dgm:spPr/>
    </dgm:pt>
    <dgm:pt modelId="{2F4D5CAB-A655-447D-86CA-76C79A7AE090}" type="pres">
      <dgm:prSet presAssocID="{2865CA63-2EC5-44A4-BAB2-AD15B706DD12}" presName="parentLin" presStyleCnt="0"/>
      <dgm:spPr/>
    </dgm:pt>
    <dgm:pt modelId="{C65F5CC7-237E-4E39-9F3D-2C157DB959ED}" type="pres">
      <dgm:prSet presAssocID="{2865CA63-2EC5-44A4-BAB2-AD15B706DD1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A3AD4A2-FAF9-4DF9-A4BC-13B71C598B76}" type="pres">
      <dgm:prSet presAssocID="{2865CA63-2EC5-44A4-BAB2-AD15B706DD1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057D1-4894-47D3-8378-A6F7BA883D6E}" type="pres">
      <dgm:prSet presAssocID="{2865CA63-2EC5-44A4-BAB2-AD15B706DD12}" presName="negativeSpace" presStyleCnt="0"/>
      <dgm:spPr/>
    </dgm:pt>
    <dgm:pt modelId="{43101A4F-52C6-41FB-8E2E-84947273FA38}" type="pres">
      <dgm:prSet presAssocID="{2865CA63-2EC5-44A4-BAB2-AD15B706DD1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F613D14-9B65-4BD0-A255-3135A0E6B123}" type="presOf" srcId="{92CD250A-7CA4-46BC-80F6-D331CFADB1E6}" destId="{B2DE59B6-8D50-441A-90EB-B7F191E43B10}" srcOrd="0" destOrd="0" presId="urn:microsoft.com/office/officeart/2005/8/layout/list1"/>
    <dgm:cxn modelId="{FE490836-572E-4EDD-A099-8952F2AF4BCE}" srcId="{AC029BA6-3793-48D5-B0AD-01E7F36A9631}" destId="{F1DA911C-C740-425C-BD51-C5F3F33BD3E9}" srcOrd="3" destOrd="0" parTransId="{457BDC78-7224-4A4A-AFFD-A1B93D99CB40}" sibTransId="{B17DE5C7-A548-4C4E-96C3-E6EEF2CF69FA}"/>
    <dgm:cxn modelId="{D22955AD-A57A-4054-88F2-737D4794604F}" type="presOf" srcId="{2865CA63-2EC5-44A4-BAB2-AD15B706DD12}" destId="{C65F5CC7-237E-4E39-9F3D-2C157DB959ED}" srcOrd="0" destOrd="0" presId="urn:microsoft.com/office/officeart/2005/8/layout/list1"/>
    <dgm:cxn modelId="{A651A74F-C6E7-408B-998E-0D7B27C50E74}" type="presOf" srcId="{20C60223-BD50-4FE1-966D-98C1B62880DB}" destId="{B292C3CD-C699-4B22-ADE1-36483F83CF9A}" srcOrd="0" destOrd="0" presId="urn:microsoft.com/office/officeart/2005/8/layout/list1"/>
    <dgm:cxn modelId="{35645489-91B1-4474-989E-0831E1A4C06D}" srcId="{AC029BA6-3793-48D5-B0AD-01E7F36A9631}" destId="{20C60223-BD50-4FE1-966D-98C1B62880DB}" srcOrd="0" destOrd="0" parTransId="{546E3BCE-ACA1-42C6-84DC-58193D74841B}" sibTransId="{060D7612-19EC-42F7-A6BE-032AF0895936}"/>
    <dgm:cxn modelId="{F67F5908-B40C-4FF6-8403-05FA4680D4E3}" type="presOf" srcId="{F1DA911C-C740-425C-BD51-C5F3F33BD3E9}" destId="{AE014368-0C97-4982-812F-E253691403F3}" srcOrd="0" destOrd="0" presId="urn:microsoft.com/office/officeart/2005/8/layout/list1"/>
    <dgm:cxn modelId="{6AE86E1D-4261-4E20-BF20-30ACA861821B}" srcId="{AC029BA6-3793-48D5-B0AD-01E7F36A9631}" destId="{2865CA63-2EC5-44A4-BAB2-AD15B706DD12}" srcOrd="4" destOrd="0" parTransId="{ACA83A30-3AB5-4653-8376-7F41CE364E69}" sibTransId="{FD9D8EB1-2E77-4526-954F-88B7AD19345A}"/>
    <dgm:cxn modelId="{674A2BE3-7D69-45F7-BC8F-34362763555B}" type="presOf" srcId="{2865CA63-2EC5-44A4-BAB2-AD15B706DD12}" destId="{AA3AD4A2-FAF9-4DF9-A4BC-13B71C598B76}" srcOrd="1" destOrd="0" presId="urn:microsoft.com/office/officeart/2005/8/layout/list1"/>
    <dgm:cxn modelId="{9F2BBECA-E75C-46BD-893A-BEE3BA082158}" srcId="{AC029BA6-3793-48D5-B0AD-01E7F36A9631}" destId="{7DD59B13-2116-4E9B-8974-8BC4C4F7CDD4}" srcOrd="1" destOrd="0" parTransId="{39072EDC-AE2E-48B8-B853-EA70D8406683}" sibTransId="{65DE33F7-681C-4F94-AE41-FA5A1A07AA96}"/>
    <dgm:cxn modelId="{A247CD97-A5D4-476B-AEBE-2D9FF51BFD4A}" type="presOf" srcId="{7DD59B13-2116-4E9B-8974-8BC4C4F7CDD4}" destId="{23A07626-87D5-4526-8BE0-D2551981E39E}" srcOrd="0" destOrd="0" presId="urn:microsoft.com/office/officeart/2005/8/layout/list1"/>
    <dgm:cxn modelId="{3F8833FE-9B08-47B1-97E6-A7FB9E2C99B8}" type="presOf" srcId="{AC029BA6-3793-48D5-B0AD-01E7F36A9631}" destId="{EB34B1D1-F491-48A9-BBB0-FC142E632E5D}" srcOrd="0" destOrd="0" presId="urn:microsoft.com/office/officeart/2005/8/layout/list1"/>
    <dgm:cxn modelId="{58F04BF0-0251-4C98-A552-A05EE0FDEB02}" srcId="{AC029BA6-3793-48D5-B0AD-01E7F36A9631}" destId="{92CD250A-7CA4-46BC-80F6-D331CFADB1E6}" srcOrd="2" destOrd="0" parTransId="{BDB376B7-96A0-49A7-9711-ADD4DF4DDFD7}" sibTransId="{25161B70-B1DE-4E4C-AE8A-35521FD33420}"/>
    <dgm:cxn modelId="{FF1F642F-31AB-40FE-9D2C-E9D94B8DF81D}" type="presOf" srcId="{92CD250A-7CA4-46BC-80F6-D331CFADB1E6}" destId="{9B11A44A-8C43-494F-A467-8E54D1E027A4}" srcOrd="1" destOrd="0" presId="urn:microsoft.com/office/officeart/2005/8/layout/list1"/>
    <dgm:cxn modelId="{5BB3B2E6-172A-4461-B9A4-EE421AD6C727}" type="presOf" srcId="{7DD59B13-2116-4E9B-8974-8BC4C4F7CDD4}" destId="{BC91A563-6984-4C18-80B7-E98FEAF46228}" srcOrd="1" destOrd="0" presId="urn:microsoft.com/office/officeart/2005/8/layout/list1"/>
    <dgm:cxn modelId="{A2CE5D2A-81C0-4FDC-85F8-15BB94C44BAA}" type="presOf" srcId="{F1DA911C-C740-425C-BD51-C5F3F33BD3E9}" destId="{67A06B38-843C-4625-8382-5B4A0A71E598}" srcOrd="1" destOrd="0" presId="urn:microsoft.com/office/officeart/2005/8/layout/list1"/>
    <dgm:cxn modelId="{D040393C-364E-4FEE-893D-E32A158353B1}" type="presOf" srcId="{20C60223-BD50-4FE1-966D-98C1B62880DB}" destId="{5E1166DC-0C49-4E23-9AB8-586EB860A516}" srcOrd="1" destOrd="0" presId="urn:microsoft.com/office/officeart/2005/8/layout/list1"/>
    <dgm:cxn modelId="{589B89DF-15EE-44A6-9608-3AAD27B6C1DD}" type="presParOf" srcId="{EB34B1D1-F491-48A9-BBB0-FC142E632E5D}" destId="{BC141B02-C360-4F66-9AEE-381F025B597F}" srcOrd="0" destOrd="0" presId="urn:microsoft.com/office/officeart/2005/8/layout/list1"/>
    <dgm:cxn modelId="{23215592-0400-479F-8C26-BC8AD5BA92BE}" type="presParOf" srcId="{BC141B02-C360-4F66-9AEE-381F025B597F}" destId="{B292C3CD-C699-4B22-ADE1-36483F83CF9A}" srcOrd="0" destOrd="0" presId="urn:microsoft.com/office/officeart/2005/8/layout/list1"/>
    <dgm:cxn modelId="{E7EBB495-F362-4EF1-AE37-866E2F210093}" type="presParOf" srcId="{BC141B02-C360-4F66-9AEE-381F025B597F}" destId="{5E1166DC-0C49-4E23-9AB8-586EB860A516}" srcOrd="1" destOrd="0" presId="urn:microsoft.com/office/officeart/2005/8/layout/list1"/>
    <dgm:cxn modelId="{958203A6-1D99-4C56-B02F-F70192E4AA05}" type="presParOf" srcId="{EB34B1D1-F491-48A9-BBB0-FC142E632E5D}" destId="{531F2DDE-E0A2-4750-BDF9-671A73A7C268}" srcOrd="1" destOrd="0" presId="urn:microsoft.com/office/officeart/2005/8/layout/list1"/>
    <dgm:cxn modelId="{DEF73766-2C6D-4617-A356-85F589E00873}" type="presParOf" srcId="{EB34B1D1-F491-48A9-BBB0-FC142E632E5D}" destId="{F8E83A5B-985D-4F9A-99BE-613DE020A56B}" srcOrd="2" destOrd="0" presId="urn:microsoft.com/office/officeart/2005/8/layout/list1"/>
    <dgm:cxn modelId="{009B4655-FB03-4801-9FB1-38A5B3E814DB}" type="presParOf" srcId="{EB34B1D1-F491-48A9-BBB0-FC142E632E5D}" destId="{71FB34CF-5234-4133-93D0-E0C10F8D8142}" srcOrd="3" destOrd="0" presId="urn:microsoft.com/office/officeart/2005/8/layout/list1"/>
    <dgm:cxn modelId="{21429182-24B5-457F-A994-8A9F93E78361}" type="presParOf" srcId="{EB34B1D1-F491-48A9-BBB0-FC142E632E5D}" destId="{D12D3CDF-96FE-4526-AF34-B73040D3B35E}" srcOrd="4" destOrd="0" presId="urn:microsoft.com/office/officeart/2005/8/layout/list1"/>
    <dgm:cxn modelId="{EDF2832B-00B7-47F2-BD16-8F9EE1919BAA}" type="presParOf" srcId="{D12D3CDF-96FE-4526-AF34-B73040D3B35E}" destId="{23A07626-87D5-4526-8BE0-D2551981E39E}" srcOrd="0" destOrd="0" presId="urn:microsoft.com/office/officeart/2005/8/layout/list1"/>
    <dgm:cxn modelId="{AD9A6C8A-0485-40D3-B8E9-036DA742C014}" type="presParOf" srcId="{D12D3CDF-96FE-4526-AF34-B73040D3B35E}" destId="{BC91A563-6984-4C18-80B7-E98FEAF46228}" srcOrd="1" destOrd="0" presId="urn:microsoft.com/office/officeart/2005/8/layout/list1"/>
    <dgm:cxn modelId="{376BABC1-81DB-465D-BCB9-F478C5A5C514}" type="presParOf" srcId="{EB34B1D1-F491-48A9-BBB0-FC142E632E5D}" destId="{1E421430-9A2C-48BA-ADEF-6F0C7047A2EA}" srcOrd="5" destOrd="0" presId="urn:microsoft.com/office/officeart/2005/8/layout/list1"/>
    <dgm:cxn modelId="{DCFC1B89-3003-419B-B06C-456029911D85}" type="presParOf" srcId="{EB34B1D1-F491-48A9-BBB0-FC142E632E5D}" destId="{B632532C-DB24-40C6-8255-8F776DDFEFC4}" srcOrd="6" destOrd="0" presId="urn:microsoft.com/office/officeart/2005/8/layout/list1"/>
    <dgm:cxn modelId="{5297568D-CB99-4596-BEF3-EC8447BEBAAD}" type="presParOf" srcId="{EB34B1D1-F491-48A9-BBB0-FC142E632E5D}" destId="{0A89669C-CCB6-47A0-98C7-285611D0AA9A}" srcOrd="7" destOrd="0" presId="urn:microsoft.com/office/officeart/2005/8/layout/list1"/>
    <dgm:cxn modelId="{1257FB50-4BC0-4630-8DBD-4A43241B243F}" type="presParOf" srcId="{EB34B1D1-F491-48A9-BBB0-FC142E632E5D}" destId="{E86190FB-9CCE-48F5-8B8D-8E6C936B1846}" srcOrd="8" destOrd="0" presId="urn:microsoft.com/office/officeart/2005/8/layout/list1"/>
    <dgm:cxn modelId="{7CD496BA-1D13-4C1E-8B17-612A095D4419}" type="presParOf" srcId="{E86190FB-9CCE-48F5-8B8D-8E6C936B1846}" destId="{B2DE59B6-8D50-441A-90EB-B7F191E43B10}" srcOrd="0" destOrd="0" presId="urn:microsoft.com/office/officeart/2005/8/layout/list1"/>
    <dgm:cxn modelId="{45868B72-907A-4A79-9907-9BD37F4CEA4D}" type="presParOf" srcId="{E86190FB-9CCE-48F5-8B8D-8E6C936B1846}" destId="{9B11A44A-8C43-494F-A467-8E54D1E027A4}" srcOrd="1" destOrd="0" presId="urn:microsoft.com/office/officeart/2005/8/layout/list1"/>
    <dgm:cxn modelId="{B2414C1C-335A-492C-8730-140E8CD8D8ED}" type="presParOf" srcId="{EB34B1D1-F491-48A9-BBB0-FC142E632E5D}" destId="{431838AA-82D6-4DED-88B9-02B33CC86540}" srcOrd="9" destOrd="0" presId="urn:microsoft.com/office/officeart/2005/8/layout/list1"/>
    <dgm:cxn modelId="{EDB4CA25-38D4-45DD-8BAF-34655F24C51E}" type="presParOf" srcId="{EB34B1D1-F491-48A9-BBB0-FC142E632E5D}" destId="{97A854D6-1D0A-438A-96E6-27C31C893E66}" srcOrd="10" destOrd="0" presId="urn:microsoft.com/office/officeart/2005/8/layout/list1"/>
    <dgm:cxn modelId="{CDCFF3A9-CED6-485B-9FD2-27314AE5E317}" type="presParOf" srcId="{EB34B1D1-F491-48A9-BBB0-FC142E632E5D}" destId="{1D76560F-5BEF-4337-A56D-69BD16DEC7D0}" srcOrd="11" destOrd="0" presId="urn:microsoft.com/office/officeart/2005/8/layout/list1"/>
    <dgm:cxn modelId="{7CC11CA9-B006-4921-AF95-D45058EED73E}" type="presParOf" srcId="{EB34B1D1-F491-48A9-BBB0-FC142E632E5D}" destId="{79BBDE31-341D-46B0-B97E-478B963C9D6B}" srcOrd="12" destOrd="0" presId="urn:microsoft.com/office/officeart/2005/8/layout/list1"/>
    <dgm:cxn modelId="{B6DD6874-7BBF-4C1C-A0F2-ABAA8EF3F10F}" type="presParOf" srcId="{79BBDE31-341D-46B0-B97E-478B963C9D6B}" destId="{AE014368-0C97-4982-812F-E253691403F3}" srcOrd="0" destOrd="0" presId="urn:microsoft.com/office/officeart/2005/8/layout/list1"/>
    <dgm:cxn modelId="{7F858130-027F-4734-9563-E016866FB398}" type="presParOf" srcId="{79BBDE31-341D-46B0-B97E-478B963C9D6B}" destId="{67A06B38-843C-4625-8382-5B4A0A71E598}" srcOrd="1" destOrd="0" presId="urn:microsoft.com/office/officeart/2005/8/layout/list1"/>
    <dgm:cxn modelId="{369E9301-41C4-4EC2-BA3D-0A230CE78370}" type="presParOf" srcId="{EB34B1D1-F491-48A9-BBB0-FC142E632E5D}" destId="{3D04A892-6E11-42B1-9881-E12BF3EF14B9}" srcOrd="13" destOrd="0" presId="urn:microsoft.com/office/officeart/2005/8/layout/list1"/>
    <dgm:cxn modelId="{CC7F01BB-32F7-4DD5-B038-2117A67CCD6F}" type="presParOf" srcId="{EB34B1D1-F491-48A9-BBB0-FC142E632E5D}" destId="{7F915591-45DD-4361-AA94-A59999977E2B}" srcOrd="14" destOrd="0" presId="urn:microsoft.com/office/officeart/2005/8/layout/list1"/>
    <dgm:cxn modelId="{4CED9458-A4A7-4157-9659-B73F25B39182}" type="presParOf" srcId="{EB34B1D1-F491-48A9-BBB0-FC142E632E5D}" destId="{F3CB081D-82EB-4569-9271-12DEC5B6FA31}" srcOrd="15" destOrd="0" presId="urn:microsoft.com/office/officeart/2005/8/layout/list1"/>
    <dgm:cxn modelId="{3B5CECF4-F6D6-4222-B84C-C3DC2A2874BD}" type="presParOf" srcId="{EB34B1D1-F491-48A9-BBB0-FC142E632E5D}" destId="{2F4D5CAB-A655-447D-86CA-76C79A7AE090}" srcOrd="16" destOrd="0" presId="urn:microsoft.com/office/officeart/2005/8/layout/list1"/>
    <dgm:cxn modelId="{2CEEF37A-671F-4EBF-8C78-25F71C42E441}" type="presParOf" srcId="{2F4D5CAB-A655-447D-86CA-76C79A7AE090}" destId="{C65F5CC7-237E-4E39-9F3D-2C157DB959ED}" srcOrd="0" destOrd="0" presId="urn:microsoft.com/office/officeart/2005/8/layout/list1"/>
    <dgm:cxn modelId="{A08FC6E6-AC88-40F6-92BA-CC1ACAD6A6D5}" type="presParOf" srcId="{2F4D5CAB-A655-447D-86CA-76C79A7AE090}" destId="{AA3AD4A2-FAF9-4DF9-A4BC-13B71C598B76}" srcOrd="1" destOrd="0" presId="urn:microsoft.com/office/officeart/2005/8/layout/list1"/>
    <dgm:cxn modelId="{D329B0DF-4B8F-4FA9-B738-92F4EC71DC8B}" type="presParOf" srcId="{EB34B1D1-F491-48A9-BBB0-FC142E632E5D}" destId="{F37057D1-4894-47D3-8378-A6F7BA883D6E}" srcOrd="17" destOrd="0" presId="urn:microsoft.com/office/officeart/2005/8/layout/list1"/>
    <dgm:cxn modelId="{81C45B41-57DB-437C-BB46-201CE79D3D38}" type="presParOf" srcId="{EB34B1D1-F491-48A9-BBB0-FC142E632E5D}" destId="{43101A4F-52C6-41FB-8E2E-84947273FA3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029BA6-3793-48D5-B0AD-01E7F36A9631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C60223-BD50-4FE1-966D-98C1B62880DB}">
      <dgm:prSet phldrT="[Текст]"/>
      <dgm:spPr/>
      <dgm:t>
        <a:bodyPr/>
        <a:lstStyle/>
        <a:p>
          <a:r>
            <a:rPr lang="ru-RU" dirty="0"/>
            <a:t>Взаимодействие</a:t>
          </a:r>
          <a:r>
            <a:rPr lang="ru-RU" baseline="0" dirty="0"/>
            <a:t> с контрагентами и регуляторами</a:t>
          </a:r>
          <a:endParaRPr lang="ru-RU" dirty="0"/>
        </a:p>
      </dgm:t>
    </dgm:pt>
    <dgm:pt modelId="{546E3BCE-ACA1-42C6-84DC-58193D74841B}" type="parTrans" cxnId="{35645489-91B1-4474-989E-0831E1A4C06D}">
      <dgm:prSet/>
      <dgm:spPr/>
      <dgm:t>
        <a:bodyPr/>
        <a:lstStyle/>
        <a:p>
          <a:endParaRPr lang="ru-RU"/>
        </a:p>
      </dgm:t>
    </dgm:pt>
    <dgm:pt modelId="{060D7612-19EC-42F7-A6BE-032AF0895936}" type="sibTrans" cxnId="{35645489-91B1-4474-989E-0831E1A4C06D}">
      <dgm:prSet/>
      <dgm:spPr/>
      <dgm:t>
        <a:bodyPr/>
        <a:lstStyle/>
        <a:p>
          <a:endParaRPr lang="ru-RU"/>
        </a:p>
      </dgm:t>
    </dgm:pt>
    <dgm:pt modelId="{92CD250A-7CA4-46BC-80F6-D331CFADB1E6}">
      <dgm:prSet phldrT="[Текст]"/>
      <dgm:spPr/>
      <dgm:t>
        <a:bodyPr/>
        <a:lstStyle/>
        <a:p>
          <a:r>
            <a:rPr lang="ru-RU" dirty="0"/>
            <a:t>Клинические</a:t>
          </a:r>
          <a:r>
            <a:rPr lang="ru-RU" baseline="0" dirty="0"/>
            <a:t> испытания/исследования</a:t>
          </a:r>
          <a:endParaRPr lang="ru-RU" dirty="0"/>
        </a:p>
      </dgm:t>
    </dgm:pt>
    <dgm:pt modelId="{BDB376B7-96A0-49A7-9711-ADD4DF4DDFD7}" type="parTrans" cxnId="{58F04BF0-0251-4C98-A552-A05EE0FDEB02}">
      <dgm:prSet/>
      <dgm:spPr/>
      <dgm:t>
        <a:bodyPr/>
        <a:lstStyle/>
        <a:p>
          <a:endParaRPr lang="ru-RU"/>
        </a:p>
      </dgm:t>
    </dgm:pt>
    <dgm:pt modelId="{25161B70-B1DE-4E4C-AE8A-35521FD33420}" type="sibTrans" cxnId="{58F04BF0-0251-4C98-A552-A05EE0FDEB02}">
      <dgm:prSet/>
      <dgm:spPr/>
      <dgm:t>
        <a:bodyPr/>
        <a:lstStyle/>
        <a:p>
          <a:endParaRPr lang="ru-RU"/>
        </a:p>
      </dgm:t>
    </dgm:pt>
    <dgm:pt modelId="{7DD59B13-2116-4E9B-8974-8BC4C4F7CDD4}">
      <dgm:prSet/>
      <dgm:spPr/>
      <dgm:t>
        <a:bodyPr/>
        <a:lstStyle/>
        <a:p>
          <a:r>
            <a:rPr lang="ru-RU" dirty="0"/>
            <a:t>Подбор команды специалистов</a:t>
          </a:r>
        </a:p>
      </dgm:t>
    </dgm:pt>
    <dgm:pt modelId="{39072EDC-AE2E-48B8-B853-EA70D8406683}" type="parTrans" cxnId="{9F2BBECA-E75C-46BD-893A-BEE3BA082158}">
      <dgm:prSet/>
      <dgm:spPr/>
      <dgm:t>
        <a:bodyPr/>
        <a:lstStyle/>
        <a:p>
          <a:endParaRPr lang="ru-RU"/>
        </a:p>
      </dgm:t>
    </dgm:pt>
    <dgm:pt modelId="{65DE33F7-681C-4F94-AE41-FA5A1A07AA96}" type="sibTrans" cxnId="{9F2BBECA-E75C-46BD-893A-BEE3BA082158}">
      <dgm:prSet/>
      <dgm:spPr/>
      <dgm:t>
        <a:bodyPr/>
        <a:lstStyle/>
        <a:p>
          <a:endParaRPr lang="ru-RU"/>
        </a:p>
      </dgm:t>
    </dgm:pt>
    <dgm:pt modelId="{2865CA63-2EC5-44A4-BAB2-AD15B706DD12}">
      <dgm:prSet/>
      <dgm:spPr/>
      <dgm:t>
        <a:bodyPr/>
        <a:lstStyle/>
        <a:p>
          <a:r>
            <a:rPr lang="ru-RU" dirty="0"/>
            <a:t>Внутренний</a:t>
          </a:r>
          <a:r>
            <a:rPr lang="ru-RU" baseline="0" dirty="0"/>
            <a:t> аудит</a:t>
          </a:r>
          <a:endParaRPr lang="ru-RU" dirty="0"/>
        </a:p>
      </dgm:t>
    </dgm:pt>
    <dgm:pt modelId="{ACA83A30-3AB5-4653-8376-7F41CE364E69}" type="parTrans" cxnId="{6AE86E1D-4261-4E20-BF20-30ACA861821B}">
      <dgm:prSet/>
      <dgm:spPr/>
      <dgm:t>
        <a:bodyPr/>
        <a:lstStyle/>
        <a:p>
          <a:endParaRPr lang="ru-RU"/>
        </a:p>
      </dgm:t>
    </dgm:pt>
    <dgm:pt modelId="{FD9D8EB1-2E77-4526-954F-88B7AD19345A}" type="sibTrans" cxnId="{6AE86E1D-4261-4E20-BF20-30ACA861821B}">
      <dgm:prSet/>
      <dgm:spPr/>
      <dgm:t>
        <a:bodyPr/>
        <a:lstStyle/>
        <a:p>
          <a:endParaRPr lang="ru-RU"/>
        </a:p>
      </dgm:t>
    </dgm:pt>
    <dgm:pt modelId="{F1DA911C-C740-425C-BD51-C5F3F33BD3E9}">
      <dgm:prSet/>
      <dgm:spPr/>
      <dgm:t>
        <a:bodyPr/>
        <a:lstStyle/>
        <a:p>
          <a:r>
            <a:rPr lang="ru-RU" dirty="0"/>
            <a:t>Документооборот/Архивация</a:t>
          </a:r>
        </a:p>
      </dgm:t>
    </dgm:pt>
    <dgm:pt modelId="{457BDC78-7224-4A4A-AFFD-A1B93D99CB40}" type="parTrans" cxnId="{FE490836-572E-4EDD-A099-8952F2AF4BCE}">
      <dgm:prSet/>
      <dgm:spPr/>
      <dgm:t>
        <a:bodyPr/>
        <a:lstStyle/>
        <a:p>
          <a:endParaRPr lang="ru-RU"/>
        </a:p>
      </dgm:t>
    </dgm:pt>
    <dgm:pt modelId="{B17DE5C7-A548-4C4E-96C3-E6EEF2CF69FA}" type="sibTrans" cxnId="{FE490836-572E-4EDD-A099-8952F2AF4BCE}">
      <dgm:prSet/>
      <dgm:spPr/>
      <dgm:t>
        <a:bodyPr/>
        <a:lstStyle/>
        <a:p>
          <a:endParaRPr lang="ru-RU"/>
        </a:p>
      </dgm:t>
    </dgm:pt>
    <dgm:pt modelId="{EB34B1D1-F491-48A9-BBB0-FC142E632E5D}" type="pres">
      <dgm:prSet presAssocID="{AC029BA6-3793-48D5-B0AD-01E7F36A96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141B02-C360-4F66-9AEE-381F025B597F}" type="pres">
      <dgm:prSet presAssocID="{20C60223-BD50-4FE1-966D-98C1B62880DB}" presName="parentLin" presStyleCnt="0"/>
      <dgm:spPr/>
    </dgm:pt>
    <dgm:pt modelId="{B292C3CD-C699-4B22-ADE1-36483F83CF9A}" type="pres">
      <dgm:prSet presAssocID="{20C60223-BD50-4FE1-966D-98C1B62880D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E1166DC-0C49-4E23-9AB8-586EB860A516}" type="pres">
      <dgm:prSet presAssocID="{20C60223-BD50-4FE1-966D-98C1B62880D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F2DDE-E0A2-4750-BDF9-671A73A7C268}" type="pres">
      <dgm:prSet presAssocID="{20C60223-BD50-4FE1-966D-98C1B62880DB}" presName="negativeSpace" presStyleCnt="0"/>
      <dgm:spPr/>
    </dgm:pt>
    <dgm:pt modelId="{F8E83A5B-985D-4F9A-99BE-613DE020A56B}" type="pres">
      <dgm:prSet presAssocID="{20C60223-BD50-4FE1-966D-98C1B62880DB}" presName="childText" presStyleLbl="conFgAcc1" presStyleIdx="0" presStyleCnt="5">
        <dgm:presLayoutVars>
          <dgm:bulletEnabled val="1"/>
        </dgm:presLayoutVars>
      </dgm:prSet>
      <dgm:spPr/>
    </dgm:pt>
    <dgm:pt modelId="{71FB34CF-5234-4133-93D0-E0C10F8D8142}" type="pres">
      <dgm:prSet presAssocID="{060D7612-19EC-42F7-A6BE-032AF0895936}" presName="spaceBetweenRectangles" presStyleCnt="0"/>
      <dgm:spPr/>
    </dgm:pt>
    <dgm:pt modelId="{D12D3CDF-96FE-4526-AF34-B73040D3B35E}" type="pres">
      <dgm:prSet presAssocID="{7DD59B13-2116-4E9B-8974-8BC4C4F7CDD4}" presName="parentLin" presStyleCnt="0"/>
      <dgm:spPr/>
    </dgm:pt>
    <dgm:pt modelId="{23A07626-87D5-4526-8BE0-D2551981E39E}" type="pres">
      <dgm:prSet presAssocID="{7DD59B13-2116-4E9B-8974-8BC4C4F7CDD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C91A563-6984-4C18-80B7-E98FEAF46228}" type="pres">
      <dgm:prSet presAssocID="{7DD59B13-2116-4E9B-8974-8BC4C4F7CDD4}" presName="parentText" presStyleLbl="node1" presStyleIdx="1" presStyleCnt="5" custLinFactNeighborX="-3711" custLinFactNeighborY="-133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21430-9A2C-48BA-ADEF-6F0C7047A2EA}" type="pres">
      <dgm:prSet presAssocID="{7DD59B13-2116-4E9B-8974-8BC4C4F7CDD4}" presName="negativeSpace" presStyleCnt="0"/>
      <dgm:spPr/>
    </dgm:pt>
    <dgm:pt modelId="{B632532C-DB24-40C6-8255-8F776DDFEFC4}" type="pres">
      <dgm:prSet presAssocID="{7DD59B13-2116-4E9B-8974-8BC4C4F7CDD4}" presName="childText" presStyleLbl="conFgAcc1" presStyleIdx="1" presStyleCnt="5">
        <dgm:presLayoutVars>
          <dgm:bulletEnabled val="1"/>
        </dgm:presLayoutVars>
      </dgm:prSet>
      <dgm:spPr/>
    </dgm:pt>
    <dgm:pt modelId="{0A89669C-CCB6-47A0-98C7-285611D0AA9A}" type="pres">
      <dgm:prSet presAssocID="{65DE33F7-681C-4F94-AE41-FA5A1A07AA96}" presName="spaceBetweenRectangles" presStyleCnt="0"/>
      <dgm:spPr/>
    </dgm:pt>
    <dgm:pt modelId="{E86190FB-9CCE-48F5-8B8D-8E6C936B1846}" type="pres">
      <dgm:prSet presAssocID="{92CD250A-7CA4-46BC-80F6-D331CFADB1E6}" presName="parentLin" presStyleCnt="0"/>
      <dgm:spPr/>
    </dgm:pt>
    <dgm:pt modelId="{B2DE59B6-8D50-441A-90EB-B7F191E43B10}" type="pres">
      <dgm:prSet presAssocID="{92CD250A-7CA4-46BC-80F6-D331CFADB1E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B11A44A-8C43-494F-A467-8E54D1E027A4}" type="pres">
      <dgm:prSet presAssocID="{92CD250A-7CA4-46BC-80F6-D331CFADB1E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838AA-82D6-4DED-88B9-02B33CC86540}" type="pres">
      <dgm:prSet presAssocID="{92CD250A-7CA4-46BC-80F6-D331CFADB1E6}" presName="negativeSpace" presStyleCnt="0"/>
      <dgm:spPr/>
    </dgm:pt>
    <dgm:pt modelId="{97A854D6-1D0A-438A-96E6-27C31C893E66}" type="pres">
      <dgm:prSet presAssocID="{92CD250A-7CA4-46BC-80F6-D331CFADB1E6}" presName="childText" presStyleLbl="conFgAcc1" presStyleIdx="2" presStyleCnt="5">
        <dgm:presLayoutVars>
          <dgm:bulletEnabled val="1"/>
        </dgm:presLayoutVars>
      </dgm:prSet>
      <dgm:spPr/>
    </dgm:pt>
    <dgm:pt modelId="{1D76560F-5BEF-4337-A56D-69BD16DEC7D0}" type="pres">
      <dgm:prSet presAssocID="{25161B70-B1DE-4E4C-AE8A-35521FD33420}" presName="spaceBetweenRectangles" presStyleCnt="0"/>
      <dgm:spPr/>
    </dgm:pt>
    <dgm:pt modelId="{79BBDE31-341D-46B0-B97E-478B963C9D6B}" type="pres">
      <dgm:prSet presAssocID="{F1DA911C-C740-425C-BD51-C5F3F33BD3E9}" presName="parentLin" presStyleCnt="0"/>
      <dgm:spPr/>
    </dgm:pt>
    <dgm:pt modelId="{AE014368-0C97-4982-812F-E253691403F3}" type="pres">
      <dgm:prSet presAssocID="{F1DA911C-C740-425C-BD51-C5F3F33BD3E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67A06B38-843C-4625-8382-5B4A0A71E598}" type="pres">
      <dgm:prSet presAssocID="{F1DA911C-C740-425C-BD51-C5F3F33BD3E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4A892-6E11-42B1-9881-E12BF3EF14B9}" type="pres">
      <dgm:prSet presAssocID="{F1DA911C-C740-425C-BD51-C5F3F33BD3E9}" presName="negativeSpace" presStyleCnt="0"/>
      <dgm:spPr/>
    </dgm:pt>
    <dgm:pt modelId="{7F915591-45DD-4361-AA94-A59999977E2B}" type="pres">
      <dgm:prSet presAssocID="{F1DA911C-C740-425C-BD51-C5F3F33BD3E9}" presName="childText" presStyleLbl="conFgAcc1" presStyleIdx="3" presStyleCnt="5">
        <dgm:presLayoutVars>
          <dgm:bulletEnabled val="1"/>
        </dgm:presLayoutVars>
      </dgm:prSet>
      <dgm:spPr/>
    </dgm:pt>
    <dgm:pt modelId="{F3CB081D-82EB-4569-9271-12DEC5B6FA31}" type="pres">
      <dgm:prSet presAssocID="{B17DE5C7-A548-4C4E-96C3-E6EEF2CF69FA}" presName="spaceBetweenRectangles" presStyleCnt="0"/>
      <dgm:spPr/>
    </dgm:pt>
    <dgm:pt modelId="{2F4D5CAB-A655-447D-86CA-76C79A7AE090}" type="pres">
      <dgm:prSet presAssocID="{2865CA63-2EC5-44A4-BAB2-AD15B706DD12}" presName="parentLin" presStyleCnt="0"/>
      <dgm:spPr/>
    </dgm:pt>
    <dgm:pt modelId="{C65F5CC7-237E-4E39-9F3D-2C157DB959ED}" type="pres">
      <dgm:prSet presAssocID="{2865CA63-2EC5-44A4-BAB2-AD15B706DD1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A3AD4A2-FAF9-4DF9-A4BC-13B71C598B76}" type="pres">
      <dgm:prSet presAssocID="{2865CA63-2EC5-44A4-BAB2-AD15B706DD1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057D1-4894-47D3-8378-A6F7BA883D6E}" type="pres">
      <dgm:prSet presAssocID="{2865CA63-2EC5-44A4-BAB2-AD15B706DD12}" presName="negativeSpace" presStyleCnt="0"/>
      <dgm:spPr/>
    </dgm:pt>
    <dgm:pt modelId="{43101A4F-52C6-41FB-8E2E-84947273FA38}" type="pres">
      <dgm:prSet presAssocID="{2865CA63-2EC5-44A4-BAB2-AD15B706DD1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F613D14-9B65-4BD0-A255-3135A0E6B123}" type="presOf" srcId="{92CD250A-7CA4-46BC-80F6-D331CFADB1E6}" destId="{B2DE59B6-8D50-441A-90EB-B7F191E43B10}" srcOrd="0" destOrd="0" presId="urn:microsoft.com/office/officeart/2005/8/layout/list1"/>
    <dgm:cxn modelId="{FE490836-572E-4EDD-A099-8952F2AF4BCE}" srcId="{AC029BA6-3793-48D5-B0AD-01E7F36A9631}" destId="{F1DA911C-C740-425C-BD51-C5F3F33BD3E9}" srcOrd="3" destOrd="0" parTransId="{457BDC78-7224-4A4A-AFFD-A1B93D99CB40}" sibTransId="{B17DE5C7-A548-4C4E-96C3-E6EEF2CF69FA}"/>
    <dgm:cxn modelId="{D22955AD-A57A-4054-88F2-737D4794604F}" type="presOf" srcId="{2865CA63-2EC5-44A4-BAB2-AD15B706DD12}" destId="{C65F5CC7-237E-4E39-9F3D-2C157DB959ED}" srcOrd="0" destOrd="0" presId="urn:microsoft.com/office/officeart/2005/8/layout/list1"/>
    <dgm:cxn modelId="{A651A74F-C6E7-408B-998E-0D7B27C50E74}" type="presOf" srcId="{20C60223-BD50-4FE1-966D-98C1B62880DB}" destId="{B292C3CD-C699-4B22-ADE1-36483F83CF9A}" srcOrd="0" destOrd="0" presId="urn:microsoft.com/office/officeart/2005/8/layout/list1"/>
    <dgm:cxn modelId="{35645489-91B1-4474-989E-0831E1A4C06D}" srcId="{AC029BA6-3793-48D5-B0AD-01E7F36A9631}" destId="{20C60223-BD50-4FE1-966D-98C1B62880DB}" srcOrd="0" destOrd="0" parTransId="{546E3BCE-ACA1-42C6-84DC-58193D74841B}" sibTransId="{060D7612-19EC-42F7-A6BE-032AF0895936}"/>
    <dgm:cxn modelId="{F67F5908-B40C-4FF6-8403-05FA4680D4E3}" type="presOf" srcId="{F1DA911C-C740-425C-BD51-C5F3F33BD3E9}" destId="{AE014368-0C97-4982-812F-E253691403F3}" srcOrd="0" destOrd="0" presId="urn:microsoft.com/office/officeart/2005/8/layout/list1"/>
    <dgm:cxn modelId="{6AE86E1D-4261-4E20-BF20-30ACA861821B}" srcId="{AC029BA6-3793-48D5-B0AD-01E7F36A9631}" destId="{2865CA63-2EC5-44A4-BAB2-AD15B706DD12}" srcOrd="4" destOrd="0" parTransId="{ACA83A30-3AB5-4653-8376-7F41CE364E69}" sibTransId="{FD9D8EB1-2E77-4526-954F-88B7AD19345A}"/>
    <dgm:cxn modelId="{674A2BE3-7D69-45F7-BC8F-34362763555B}" type="presOf" srcId="{2865CA63-2EC5-44A4-BAB2-AD15B706DD12}" destId="{AA3AD4A2-FAF9-4DF9-A4BC-13B71C598B76}" srcOrd="1" destOrd="0" presId="urn:microsoft.com/office/officeart/2005/8/layout/list1"/>
    <dgm:cxn modelId="{9F2BBECA-E75C-46BD-893A-BEE3BA082158}" srcId="{AC029BA6-3793-48D5-B0AD-01E7F36A9631}" destId="{7DD59B13-2116-4E9B-8974-8BC4C4F7CDD4}" srcOrd="1" destOrd="0" parTransId="{39072EDC-AE2E-48B8-B853-EA70D8406683}" sibTransId="{65DE33F7-681C-4F94-AE41-FA5A1A07AA96}"/>
    <dgm:cxn modelId="{A247CD97-A5D4-476B-AEBE-2D9FF51BFD4A}" type="presOf" srcId="{7DD59B13-2116-4E9B-8974-8BC4C4F7CDD4}" destId="{23A07626-87D5-4526-8BE0-D2551981E39E}" srcOrd="0" destOrd="0" presId="urn:microsoft.com/office/officeart/2005/8/layout/list1"/>
    <dgm:cxn modelId="{3F8833FE-9B08-47B1-97E6-A7FB9E2C99B8}" type="presOf" srcId="{AC029BA6-3793-48D5-B0AD-01E7F36A9631}" destId="{EB34B1D1-F491-48A9-BBB0-FC142E632E5D}" srcOrd="0" destOrd="0" presId="urn:microsoft.com/office/officeart/2005/8/layout/list1"/>
    <dgm:cxn modelId="{58F04BF0-0251-4C98-A552-A05EE0FDEB02}" srcId="{AC029BA6-3793-48D5-B0AD-01E7F36A9631}" destId="{92CD250A-7CA4-46BC-80F6-D331CFADB1E6}" srcOrd="2" destOrd="0" parTransId="{BDB376B7-96A0-49A7-9711-ADD4DF4DDFD7}" sibTransId="{25161B70-B1DE-4E4C-AE8A-35521FD33420}"/>
    <dgm:cxn modelId="{FF1F642F-31AB-40FE-9D2C-E9D94B8DF81D}" type="presOf" srcId="{92CD250A-7CA4-46BC-80F6-D331CFADB1E6}" destId="{9B11A44A-8C43-494F-A467-8E54D1E027A4}" srcOrd="1" destOrd="0" presId="urn:microsoft.com/office/officeart/2005/8/layout/list1"/>
    <dgm:cxn modelId="{5BB3B2E6-172A-4461-B9A4-EE421AD6C727}" type="presOf" srcId="{7DD59B13-2116-4E9B-8974-8BC4C4F7CDD4}" destId="{BC91A563-6984-4C18-80B7-E98FEAF46228}" srcOrd="1" destOrd="0" presId="urn:microsoft.com/office/officeart/2005/8/layout/list1"/>
    <dgm:cxn modelId="{A2CE5D2A-81C0-4FDC-85F8-15BB94C44BAA}" type="presOf" srcId="{F1DA911C-C740-425C-BD51-C5F3F33BD3E9}" destId="{67A06B38-843C-4625-8382-5B4A0A71E598}" srcOrd="1" destOrd="0" presId="urn:microsoft.com/office/officeart/2005/8/layout/list1"/>
    <dgm:cxn modelId="{D040393C-364E-4FEE-893D-E32A158353B1}" type="presOf" srcId="{20C60223-BD50-4FE1-966D-98C1B62880DB}" destId="{5E1166DC-0C49-4E23-9AB8-586EB860A516}" srcOrd="1" destOrd="0" presId="urn:microsoft.com/office/officeart/2005/8/layout/list1"/>
    <dgm:cxn modelId="{589B89DF-15EE-44A6-9608-3AAD27B6C1DD}" type="presParOf" srcId="{EB34B1D1-F491-48A9-BBB0-FC142E632E5D}" destId="{BC141B02-C360-4F66-9AEE-381F025B597F}" srcOrd="0" destOrd="0" presId="urn:microsoft.com/office/officeart/2005/8/layout/list1"/>
    <dgm:cxn modelId="{23215592-0400-479F-8C26-BC8AD5BA92BE}" type="presParOf" srcId="{BC141B02-C360-4F66-9AEE-381F025B597F}" destId="{B292C3CD-C699-4B22-ADE1-36483F83CF9A}" srcOrd="0" destOrd="0" presId="urn:microsoft.com/office/officeart/2005/8/layout/list1"/>
    <dgm:cxn modelId="{E7EBB495-F362-4EF1-AE37-866E2F210093}" type="presParOf" srcId="{BC141B02-C360-4F66-9AEE-381F025B597F}" destId="{5E1166DC-0C49-4E23-9AB8-586EB860A516}" srcOrd="1" destOrd="0" presId="urn:microsoft.com/office/officeart/2005/8/layout/list1"/>
    <dgm:cxn modelId="{958203A6-1D99-4C56-B02F-F70192E4AA05}" type="presParOf" srcId="{EB34B1D1-F491-48A9-BBB0-FC142E632E5D}" destId="{531F2DDE-E0A2-4750-BDF9-671A73A7C268}" srcOrd="1" destOrd="0" presId="urn:microsoft.com/office/officeart/2005/8/layout/list1"/>
    <dgm:cxn modelId="{DEF73766-2C6D-4617-A356-85F589E00873}" type="presParOf" srcId="{EB34B1D1-F491-48A9-BBB0-FC142E632E5D}" destId="{F8E83A5B-985D-4F9A-99BE-613DE020A56B}" srcOrd="2" destOrd="0" presId="urn:microsoft.com/office/officeart/2005/8/layout/list1"/>
    <dgm:cxn modelId="{009B4655-FB03-4801-9FB1-38A5B3E814DB}" type="presParOf" srcId="{EB34B1D1-F491-48A9-BBB0-FC142E632E5D}" destId="{71FB34CF-5234-4133-93D0-E0C10F8D8142}" srcOrd="3" destOrd="0" presId="urn:microsoft.com/office/officeart/2005/8/layout/list1"/>
    <dgm:cxn modelId="{21429182-24B5-457F-A994-8A9F93E78361}" type="presParOf" srcId="{EB34B1D1-F491-48A9-BBB0-FC142E632E5D}" destId="{D12D3CDF-96FE-4526-AF34-B73040D3B35E}" srcOrd="4" destOrd="0" presId="urn:microsoft.com/office/officeart/2005/8/layout/list1"/>
    <dgm:cxn modelId="{EDF2832B-00B7-47F2-BD16-8F9EE1919BAA}" type="presParOf" srcId="{D12D3CDF-96FE-4526-AF34-B73040D3B35E}" destId="{23A07626-87D5-4526-8BE0-D2551981E39E}" srcOrd="0" destOrd="0" presId="urn:microsoft.com/office/officeart/2005/8/layout/list1"/>
    <dgm:cxn modelId="{AD9A6C8A-0485-40D3-B8E9-036DA742C014}" type="presParOf" srcId="{D12D3CDF-96FE-4526-AF34-B73040D3B35E}" destId="{BC91A563-6984-4C18-80B7-E98FEAF46228}" srcOrd="1" destOrd="0" presId="urn:microsoft.com/office/officeart/2005/8/layout/list1"/>
    <dgm:cxn modelId="{376BABC1-81DB-465D-BCB9-F478C5A5C514}" type="presParOf" srcId="{EB34B1D1-F491-48A9-BBB0-FC142E632E5D}" destId="{1E421430-9A2C-48BA-ADEF-6F0C7047A2EA}" srcOrd="5" destOrd="0" presId="urn:microsoft.com/office/officeart/2005/8/layout/list1"/>
    <dgm:cxn modelId="{DCFC1B89-3003-419B-B06C-456029911D85}" type="presParOf" srcId="{EB34B1D1-F491-48A9-BBB0-FC142E632E5D}" destId="{B632532C-DB24-40C6-8255-8F776DDFEFC4}" srcOrd="6" destOrd="0" presId="urn:microsoft.com/office/officeart/2005/8/layout/list1"/>
    <dgm:cxn modelId="{5297568D-CB99-4596-BEF3-EC8447BEBAAD}" type="presParOf" srcId="{EB34B1D1-F491-48A9-BBB0-FC142E632E5D}" destId="{0A89669C-CCB6-47A0-98C7-285611D0AA9A}" srcOrd="7" destOrd="0" presId="urn:microsoft.com/office/officeart/2005/8/layout/list1"/>
    <dgm:cxn modelId="{1257FB50-4BC0-4630-8DBD-4A43241B243F}" type="presParOf" srcId="{EB34B1D1-F491-48A9-BBB0-FC142E632E5D}" destId="{E86190FB-9CCE-48F5-8B8D-8E6C936B1846}" srcOrd="8" destOrd="0" presId="urn:microsoft.com/office/officeart/2005/8/layout/list1"/>
    <dgm:cxn modelId="{7CD496BA-1D13-4C1E-8B17-612A095D4419}" type="presParOf" srcId="{E86190FB-9CCE-48F5-8B8D-8E6C936B1846}" destId="{B2DE59B6-8D50-441A-90EB-B7F191E43B10}" srcOrd="0" destOrd="0" presId="urn:microsoft.com/office/officeart/2005/8/layout/list1"/>
    <dgm:cxn modelId="{45868B72-907A-4A79-9907-9BD37F4CEA4D}" type="presParOf" srcId="{E86190FB-9CCE-48F5-8B8D-8E6C936B1846}" destId="{9B11A44A-8C43-494F-A467-8E54D1E027A4}" srcOrd="1" destOrd="0" presId="urn:microsoft.com/office/officeart/2005/8/layout/list1"/>
    <dgm:cxn modelId="{B2414C1C-335A-492C-8730-140E8CD8D8ED}" type="presParOf" srcId="{EB34B1D1-F491-48A9-BBB0-FC142E632E5D}" destId="{431838AA-82D6-4DED-88B9-02B33CC86540}" srcOrd="9" destOrd="0" presId="urn:microsoft.com/office/officeart/2005/8/layout/list1"/>
    <dgm:cxn modelId="{EDB4CA25-38D4-45DD-8BAF-34655F24C51E}" type="presParOf" srcId="{EB34B1D1-F491-48A9-BBB0-FC142E632E5D}" destId="{97A854D6-1D0A-438A-96E6-27C31C893E66}" srcOrd="10" destOrd="0" presId="urn:microsoft.com/office/officeart/2005/8/layout/list1"/>
    <dgm:cxn modelId="{CDCFF3A9-CED6-485B-9FD2-27314AE5E317}" type="presParOf" srcId="{EB34B1D1-F491-48A9-BBB0-FC142E632E5D}" destId="{1D76560F-5BEF-4337-A56D-69BD16DEC7D0}" srcOrd="11" destOrd="0" presId="urn:microsoft.com/office/officeart/2005/8/layout/list1"/>
    <dgm:cxn modelId="{7CC11CA9-B006-4921-AF95-D45058EED73E}" type="presParOf" srcId="{EB34B1D1-F491-48A9-BBB0-FC142E632E5D}" destId="{79BBDE31-341D-46B0-B97E-478B963C9D6B}" srcOrd="12" destOrd="0" presId="urn:microsoft.com/office/officeart/2005/8/layout/list1"/>
    <dgm:cxn modelId="{B6DD6874-7BBF-4C1C-A0F2-ABAA8EF3F10F}" type="presParOf" srcId="{79BBDE31-341D-46B0-B97E-478B963C9D6B}" destId="{AE014368-0C97-4982-812F-E253691403F3}" srcOrd="0" destOrd="0" presId="urn:microsoft.com/office/officeart/2005/8/layout/list1"/>
    <dgm:cxn modelId="{7F858130-027F-4734-9563-E016866FB398}" type="presParOf" srcId="{79BBDE31-341D-46B0-B97E-478B963C9D6B}" destId="{67A06B38-843C-4625-8382-5B4A0A71E598}" srcOrd="1" destOrd="0" presId="urn:microsoft.com/office/officeart/2005/8/layout/list1"/>
    <dgm:cxn modelId="{369E9301-41C4-4EC2-BA3D-0A230CE78370}" type="presParOf" srcId="{EB34B1D1-F491-48A9-BBB0-FC142E632E5D}" destId="{3D04A892-6E11-42B1-9881-E12BF3EF14B9}" srcOrd="13" destOrd="0" presId="urn:microsoft.com/office/officeart/2005/8/layout/list1"/>
    <dgm:cxn modelId="{CC7F01BB-32F7-4DD5-B038-2117A67CCD6F}" type="presParOf" srcId="{EB34B1D1-F491-48A9-BBB0-FC142E632E5D}" destId="{7F915591-45DD-4361-AA94-A59999977E2B}" srcOrd="14" destOrd="0" presId="urn:microsoft.com/office/officeart/2005/8/layout/list1"/>
    <dgm:cxn modelId="{4CED9458-A4A7-4157-9659-B73F25B39182}" type="presParOf" srcId="{EB34B1D1-F491-48A9-BBB0-FC142E632E5D}" destId="{F3CB081D-82EB-4569-9271-12DEC5B6FA31}" srcOrd="15" destOrd="0" presId="urn:microsoft.com/office/officeart/2005/8/layout/list1"/>
    <dgm:cxn modelId="{3B5CECF4-F6D6-4222-B84C-C3DC2A2874BD}" type="presParOf" srcId="{EB34B1D1-F491-48A9-BBB0-FC142E632E5D}" destId="{2F4D5CAB-A655-447D-86CA-76C79A7AE090}" srcOrd="16" destOrd="0" presId="urn:microsoft.com/office/officeart/2005/8/layout/list1"/>
    <dgm:cxn modelId="{2CEEF37A-671F-4EBF-8C78-25F71C42E441}" type="presParOf" srcId="{2F4D5CAB-A655-447D-86CA-76C79A7AE090}" destId="{C65F5CC7-237E-4E39-9F3D-2C157DB959ED}" srcOrd="0" destOrd="0" presId="urn:microsoft.com/office/officeart/2005/8/layout/list1"/>
    <dgm:cxn modelId="{A08FC6E6-AC88-40F6-92BA-CC1ACAD6A6D5}" type="presParOf" srcId="{2F4D5CAB-A655-447D-86CA-76C79A7AE090}" destId="{AA3AD4A2-FAF9-4DF9-A4BC-13B71C598B76}" srcOrd="1" destOrd="0" presId="urn:microsoft.com/office/officeart/2005/8/layout/list1"/>
    <dgm:cxn modelId="{D329B0DF-4B8F-4FA9-B738-92F4EC71DC8B}" type="presParOf" srcId="{EB34B1D1-F491-48A9-BBB0-FC142E632E5D}" destId="{F37057D1-4894-47D3-8378-A6F7BA883D6E}" srcOrd="17" destOrd="0" presId="urn:microsoft.com/office/officeart/2005/8/layout/list1"/>
    <dgm:cxn modelId="{81C45B41-57DB-437C-BB46-201CE79D3D38}" type="presParOf" srcId="{EB34B1D1-F491-48A9-BBB0-FC142E632E5D}" destId="{43101A4F-52C6-41FB-8E2E-84947273FA3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3A5B-985D-4F9A-99BE-613DE020A56B}">
      <dsp:nvSpPr>
        <dsp:cNvPr id="0" name=""/>
        <dsp:cNvSpPr/>
      </dsp:nvSpPr>
      <dsp:spPr>
        <a:xfrm>
          <a:off x="0" y="971118"/>
          <a:ext cx="8989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166DC-0C49-4E23-9AB8-586EB860A516}">
      <dsp:nvSpPr>
        <dsp:cNvPr id="0" name=""/>
        <dsp:cNvSpPr/>
      </dsp:nvSpPr>
      <dsp:spPr>
        <a:xfrm>
          <a:off x="449488" y="720198"/>
          <a:ext cx="629284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7854" tIns="0" rIns="23785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Головное учреждение здравоохранения области</a:t>
          </a:r>
        </a:p>
      </dsp:txBody>
      <dsp:txXfrm>
        <a:off x="473986" y="744696"/>
        <a:ext cx="6243845" cy="452844"/>
      </dsp:txXfrm>
    </dsp:sp>
    <dsp:sp modelId="{B632532C-DB24-40C6-8255-8F776DDFEFC4}">
      <dsp:nvSpPr>
        <dsp:cNvPr id="0" name=""/>
        <dsp:cNvSpPr/>
      </dsp:nvSpPr>
      <dsp:spPr>
        <a:xfrm>
          <a:off x="0" y="1742238"/>
          <a:ext cx="8989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1A563-6984-4C18-80B7-E98FEAF46228}">
      <dsp:nvSpPr>
        <dsp:cNvPr id="0" name=""/>
        <dsp:cNvSpPr/>
      </dsp:nvSpPr>
      <dsp:spPr>
        <a:xfrm>
          <a:off x="449488" y="1491318"/>
          <a:ext cx="629284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7854" tIns="0" rIns="23785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Более чем </a:t>
          </a:r>
          <a:r>
            <a:rPr lang="ru-RU" sz="1700" b="1" kern="1200" dirty="0"/>
            <a:t>80</a:t>
          </a:r>
          <a:r>
            <a:rPr lang="ru-RU" sz="1700" kern="1200" dirty="0"/>
            <a:t> клинических направлений</a:t>
          </a:r>
        </a:p>
      </dsp:txBody>
      <dsp:txXfrm>
        <a:off x="473986" y="1515816"/>
        <a:ext cx="6243845" cy="452844"/>
      </dsp:txXfrm>
    </dsp:sp>
    <dsp:sp modelId="{97A854D6-1D0A-438A-96E6-27C31C893E66}">
      <dsp:nvSpPr>
        <dsp:cNvPr id="0" name=""/>
        <dsp:cNvSpPr/>
      </dsp:nvSpPr>
      <dsp:spPr>
        <a:xfrm>
          <a:off x="0" y="2513359"/>
          <a:ext cx="8989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1A44A-8C43-494F-A467-8E54D1E027A4}">
      <dsp:nvSpPr>
        <dsp:cNvPr id="0" name=""/>
        <dsp:cNvSpPr/>
      </dsp:nvSpPr>
      <dsp:spPr>
        <a:xfrm>
          <a:off x="449488" y="2262438"/>
          <a:ext cx="629284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7854" tIns="0" rIns="23785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Амбулаторных лечение - более </a:t>
          </a:r>
          <a:r>
            <a:rPr lang="ru-RU" sz="1700" b="1" kern="1200" dirty="0"/>
            <a:t>275 000 </a:t>
          </a:r>
          <a:r>
            <a:rPr lang="ru-RU" sz="1700" kern="1200" dirty="0"/>
            <a:t>пациентов</a:t>
          </a:r>
        </a:p>
      </dsp:txBody>
      <dsp:txXfrm>
        <a:off x="473986" y="2286936"/>
        <a:ext cx="6243845" cy="452844"/>
      </dsp:txXfrm>
    </dsp:sp>
    <dsp:sp modelId="{7F915591-45DD-4361-AA94-A59999977E2B}">
      <dsp:nvSpPr>
        <dsp:cNvPr id="0" name=""/>
        <dsp:cNvSpPr/>
      </dsp:nvSpPr>
      <dsp:spPr>
        <a:xfrm>
          <a:off x="0" y="3284479"/>
          <a:ext cx="8989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06B38-843C-4625-8382-5B4A0A71E598}">
      <dsp:nvSpPr>
        <dsp:cNvPr id="0" name=""/>
        <dsp:cNvSpPr/>
      </dsp:nvSpPr>
      <dsp:spPr>
        <a:xfrm>
          <a:off x="449488" y="3033559"/>
          <a:ext cx="629284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7854" tIns="0" rIns="23785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Стационарное лечение – более </a:t>
          </a:r>
          <a:r>
            <a:rPr lang="ru-RU" sz="1700" b="1" kern="1200" dirty="0"/>
            <a:t>32 000</a:t>
          </a:r>
          <a:r>
            <a:rPr lang="ru-RU" sz="1700" kern="1200" dirty="0"/>
            <a:t> пациентов</a:t>
          </a:r>
        </a:p>
      </dsp:txBody>
      <dsp:txXfrm>
        <a:off x="473986" y="3058057"/>
        <a:ext cx="6243845" cy="452844"/>
      </dsp:txXfrm>
    </dsp:sp>
    <dsp:sp modelId="{43101A4F-52C6-41FB-8E2E-84947273FA38}">
      <dsp:nvSpPr>
        <dsp:cNvPr id="0" name=""/>
        <dsp:cNvSpPr/>
      </dsp:nvSpPr>
      <dsp:spPr>
        <a:xfrm>
          <a:off x="0" y="4055599"/>
          <a:ext cx="8989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AD4A2-FAF9-4DF9-A4BC-13B71C598B76}">
      <dsp:nvSpPr>
        <dsp:cNvPr id="0" name=""/>
        <dsp:cNvSpPr/>
      </dsp:nvSpPr>
      <dsp:spPr>
        <a:xfrm>
          <a:off x="449488" y="3804679"/>
          <a:ext cx="629284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7854" tIns="0" rIns="23785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Выездная помощь - более </a:t>
          </a:r>
          <a:r>
            <a:rPr lang="ru-RU" sz="1700" b="1" kern="1200" dirty="0"/>
            <a:t>7 000</a:t>
          </a:r>
          <a:r>
            <a:rPr lang="ru-RU" sz="1700" kern="1200" dirty="0"/>
            <a:t> выездов</a:t>
          </a:r>
        </a:p>
      </dsp:txBody>
      <dsp:txXfrm>
        <a:off x="473986" y="3829177"/>
        <a:ext cx="6243845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0A8F8-97CB-47EC-A7B8-2921CF50E81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9738B-CA83-499B-8FB5-F7060FCCA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fld id="{790B8109-6F15-405F-951D-E0BFD69D0A58}" type="slidenum">
              <a:rPr lang="ru-RU" altLang="ru-RU">
                <a:latin typeface="Calibri" pitchFamily="34" charset="0"/>
              </a:rPr>
              <a:pPr/>
              <a:t>3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27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6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72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34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35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6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060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6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="" xmlns:a16="http://schemas.microsoft.com/office/drawing/2014/main" id="{A47DC2A5-7A9B-4A09-9B87-44A98CE006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="" xmlns:a16="http://schemas.microsoft.com/office/drawing/2014/main" id="{D13E2EA1-7D54-4BEB-8827-3F7411FE2E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4580" name="Номер слайда 3">
            <a:extLst>
              <a:ext uri="{FF2B5EF4-FFF2-40B4-BE49-F238E27FC236}">
                <a16:creationId xmlns="" xmlns:a16="http://schemas.microsoft.com/office/drawing/2014/main" id="{75A7750C-EB67-4397-A190-C8D3D5A21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C253CF0C-41FE-4FBF-8A53-2022F7110734}" type="slidenum">
              <a:rPr lang="ru-RU" altLang="ru-RU">
                <a:latin typeface="Calibri" panose="020F0502020204030204" pitchFamily="34" charset="0"/>
              </a:rPr>
              <a:pPr/>
              <a:t>21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7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fld id="{F496D95F-E3E6-49A9-A87B-919BB9550D58}" type="slidenum">
              <a:rPr lang="ru-RU" altLang="ru-RU">
                <a:latin typeface="Calibri" pitchFamily="34" charset="0"/>
              </a:rPr>
              <a:pPr/>
              <a:t>4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7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56F50-F51F-416E-8064-ABCE2788964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2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463" y="690563"/>
            <a:ext cx="6146801" cy="3457575"/>
          </a:xfrm>
          <a:prstGeom prst="rect">
            <a:avLst/>
          </a:prstGeom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11170" y="4377792"/>
            <a:ext cx="4889681" cy="4146873"/>
          </a:xfrm>
          <a:prstGeom prst="rect">
            <a:avLst/>
          </a:prstGeom>
        </p:spPr>
        <p:txBody>
          <a:bodyPr/>
          <a:lstStyle/>
          <a:p>
            <a:r>
              <a:rPr lang="ru-RU" sz="1800" spc="-1" dirty="0">
                <a:latin typeface="Arial"/>
              </a:rPr>
              <a:t>+</a:t>
            </a:r>
          </a:p>
        </p:txBody>
      </p:sp>
      <p:sp>
        <p:nvSpPr>
          <p:cNvPr id="165" name="TextShape 3"/>
          <p:cNvSpPr txBox="1"/>
          <p:nvPr/>
        </p:nvSpPr>
        <p:spPr>
          <a:xfrm>
            <a:off x="3462431" y="8753915"/>
            <a:ext cx="2648294" cy="460503"/>
          </a:xfrm>
          <a:prstGeom prst="rect">
            <a:avLst/>
          </a:prstGeom>
          <a:noFill/>
          <a:ln>
            <a:noFill/>
          </a:ln>
        </p:spPr>
        <p:txBody>
          <a:bodyPr lIns="83786" tIns="41893" rIns="83786" bIns="41893" anchor="b"/>
          <a:lstStyle/>
          <a:p>
            <a:pPr algn="r">
              <a:lnSpc>
                <a:spcPct val="100000"/>
              </a:lnSpc>
            </a:pPr>
            <a:fld id="{35FD3A94-26FB-4142-846D-D225E21E629F}" type="slidenum">
              <a:rPr lang="ru-RU" sz="1100" spc="-1">
                <a:solidFill>
                  <a:srgbClr val="000000"/>
                </a:solidFill>
              </a:rPr>
              <a:pPr algn="r">
                <a:lnSpc>
                  <a:spcPct val="100000"/>
                </a:lnSpc>
              </a:pPr>
              <a:t>7</a:t>
            </a:fld>
            <a:endParaRPr lang="ru-RU" sz="11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233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27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Бритвин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0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56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2DC67-BC20-4306-ABBE-E85A2C3331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3D2A88-25A0-45B1-A07C-BBD9D6CCF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BA309C9-9181-4248-8A2D-F8EEDBD53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7698B0-C087-4E2A-9E55-DE56C5D1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1745F6-2CCD-4BA8-80BD-9047F3BB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A228E3-652A-4113-82F6-F85F6035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88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4474AF-FD2D-495F-A7E3-E9CD21D7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BC7E4C8-0DB0-49A9-B63E-B94BDEA41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C7FDA5-7895-46F7-9A01-E2686009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3017577-C5F4-424D-9DED-EF878D5B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9EC5C2-A33D-434C-81DB-D4956FED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2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8A0F305-70B1-415A-B940-7C61190B5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B230617-2B5D-42D4-8BDE-DF6DDB2D9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2885733-F763-423A-A3F3-DE709E06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CF8EA4-74F3-4F30-8269-5480DA8E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FBBCA8-AFEC-4757-9233-E20463E5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44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B345AD-EB46-488F-91CE-67D8BF55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F2673A-DB4C-4971-A416-B66C149B2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9CB5C9-9772-4880-8004-6D1DE6B8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2A795D1-8E7F-48D6-863B-B858CC0C2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BF8CA4-8E1E-4434-AD8C-258E6F71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40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15C814-CD85-4AEE-83B5-3F33E74D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5AF878-9CCD-4C90-BB5F-92E50C281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8241E3-AEE0-45B7-A459-D73990A1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16210F-8126-4A6B-B91F-466A2FB0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C55FE4-0841-44C6-B824-501EDF3A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7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5C71BE-4D9A-45C6-85EC-67DFBA59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2F4F0E-948A-4E91-A87E-1BE3EFA4F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5C8376B-4609-40FD-B646-CE0096A1E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5A71A1-A9D9-4194-ABB8-D0DC79EE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1E984D5-D8DF-4C3A-AE54-E585AD9B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8CAA80D-71C3-435A-BE54-ECE37E7E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16AF77-265C-435F-B5FC-DAD5B2C4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243BACF-478D-4E0A-89A4-AD26EBD79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6BA164F-6EF3-4DC4-92E5-4B138CF5F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A472897-7EB4-49E7-8D78-F12458919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9867C69-36DD-4E90-B2AE-F05D4A360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5EDE9E6-A89C-44DC-A7B3-04F58EA9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E9ABF38-EA91-40F6-A39E-0DBE6E1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88DD065-9A9F-45F2-9C19-81BFEBB4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1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CF772F-B50C-4E10-B129-4A84B92F4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37A9022-4990-4965-A677-6F4C2E045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4A1DE90-206F-492F-8787-EA65C27C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DEB73F3-0B43-43A7-A527-C8F31B03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23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436C334-8947-402E-A999-5FDC3C1D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763CC9E-A7B6-453E-ACE7-D2F80451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17C9F13-C3F0-4E19-A172-DD3431A2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D53371-A863-465E-84C1-30073EFD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1BC7050-1A54-44E0-AC1D-D4A29FC23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DDC4FA7-0F2A-4614-B18B-4A8A2EFF2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8FF2CD3-C87D-4125-BDC0-56B6272B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657A491-4CDA-42BC-8EB9-EAE531A4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97B691-B6E7-47A4-AAD2-3FB1ABF9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0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9F33C6-0915-411C-936F-CF48A4F2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5BE57D4-963F-47C1-A510-7C9E868F5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422D8E-E27F-420A-A1D0-48CAC4FB1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C91BB1F-FC31-402D-8A6B-E3F76C19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BB3B4D-96EE-4BAC-B382-4E210555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EDB2733-15DC-4766-8EA6-176FCBFC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32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332F10-39AA-4F30-A28E-433EF446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1FD1021-54BC-4F23-B779-B5FE8359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F950FF-3B18-4386-A5B8-86596CF44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1D0A-757B-437F-A361-ECA7BD985864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7C9F02-3914-4DDD-888D-8BAFFC29F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7304D6-91F7-4FA5-A69E-8976C03E2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8DA98-AC80-4373-9922-059CA0C0A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9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lmclinmed.ru/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26" Type="http://schemas.openxmlformats.org/officeDocument/2006/relationships/image" Target="../media/image47.jpeg"/><Relationship Id="rId3" Type="http://schemas.openxmlformats.org/officeDocument/2006/relationships/image" Target="../media/image4.png"/><Relationship Id="rId21" Type="http://schemas.openxmlformats.org/officeDocument/2006/relationships/image" Target="../media/image42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24" Type="http://schemas.openxmlformats.org/officeDocument/2006/relationships/image" Target="../media/image45.jp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jpg"/><Relationship Id="rId10" Type="http://schemas.openxmlformats.org/officeDocument/2006/relationships/image" Target="../media/image31.png"/><Relationship Id="rId19" Type="http://schemas.openxmlformats.org/officeDocument/2006/relationships/image" Target="../media/image40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eg"/><Relationship Id="rId22" Type="http://schemas.openxmlformats.org/officeDocument/2006/relationships/image" Target="../media/image43.png"/><Relationship Id="rId27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4.png"/><Relationship Id="rId21" Type="http://schemas.openxmlformats.org/officeDocument/2006/relationships/image" Target="../media/image69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gif"/><Relationship Id="rId10" Type="http://schemas.openxmlformats.org/officeDocument/2006/relationships/image" Target="../media/image58.jpg"/><Relationship Id="rId19" Type="http://schemas.openxmlformats.org/officeDocument/2006/relationships/image" Target="../media/image67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6.jp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5.jpg"/><Relationship Id="rId4" Type="http://schemas.openxmlformats.org/officeDocument/2006/relationships/diagramData" Target="../diagrams/data2.xml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yu.chursinova@monikiweb.ru" TargetMode="External"/><Relationship Id="rId2" Type="http://schemas.openxmlformats.org/officeDocument/2006/relationships/hyperlink" Target="mailto:d.kulikov@monikiweb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mailto:clintrials@monikiweb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hyperlink" Target="http://dx.doi.org/10.1136/gutjnl-2017-315568" TargetMode="External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12" y="530886"/>
            <a:ext cx="5440680" cy="54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3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Альманах клинической медицины</a:t>
            </a:r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8175" y="4631153"/>
          <a:ext cx="8038869" cy="1676400"/>
        </p:xfrm>
        <a:graphic>
          <a:graphicData uri="http://schemas.openxmlformats.org/drawingml/2006/table">
            <a:tbl>
              <a:tblPr/>
              <a:tblGrid>
                <a:gridCol w="18864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8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88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87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87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871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387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7363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2013 г.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2014 г.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2015 г.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2016 г.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2017 г.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2018 г.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ru-RU" dirty="0" err="1">
                          <a:effectLst/>
                          <a:latin typeface="+mn-lt"/>
                        </a:rPr>
                        <a:t>Импакт</a:t>
                      </a:r>
                      <a:r>
                        <a:rPr lang="ru-RU" dirty="0">
                          <a:effectLst/>
                          <a:latin typeface="+mn-lt"/>
                        </a:rPr>
                        <a:t>-фактор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0,136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0,163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0,403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0,387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0,452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+mn-lt"/>
                        </a:rPr>
                        <a:t>в процессе расчёта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Количество выпусков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3582" y="1478922"/>
            <a:ext cx="812595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defTabSz="180000">
              <a:lnSpc>
                <a:spcPct val="15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0000"/>
                </a:solidFill>
              </a:rPr>
              <a:t>В</a:t>
            </a:r>
            <a:r>
              <a:rPr lang="en-US" sz="1600" b="1" dirty="0">
                <a:solidFill>
                  <a:srgbClr val="000000"/>
                </a:solidFill>
              </a:rPr>
              <a:t> 201</a:t>
            </a:r>
            <a:r>
              <a:rPr lang="ru-RU" sz="1600" b="1" dirty="0">
                <a:solidFill>
                  <a:srgbClr val="000000"/>
                </a:solidFill>
              </a:rPr>
              <a:t>8 году</a:t>
            </a:r>
          </a:p>
          <a:p>
            <a:pPr marL="285750" indent="-285750" defTabSz="1800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</a:rPr>
              <a:t>Подана заявка в </a:t>
            </a:r>
            <a:r>
              <a:rPr lang="en-US" sz="1600" dirty="0">
                <a:solidFill>
                  <a:srgbClr val="000000"/>
                </a:solidFill>
              </a:rPr>
              <a:t>Scopus</a:t>
            </a:r>
            <a:endParaRPr lang="ru-RU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Повышен авторитет журнала в научном сообществе России:</a:t>
            </a:r>
          </a:p>
          <a:p>
            <a:pPr marL="266700">
              <a:lnSpc>
                <a:spcPct val="150000"/>
              </a:lnSpc>
              <a:buFontTx/>
              <a:buChar char="-"/>
            </a:pPr>
            <a:r>
              <a:rPr lang="ru-RU" sz="1600" dirty="0"/>
              <a:t>  место в рейтинге SCIENCE INDEX по тематике</a:t>
            </a:r>
          </a:p>
          <a:p>
            <a:pPr marL="266700">
              <a:lnSpc>
                <a:spcPct val="150000"/>
              </a:lnSpc>
              <a:spcAft>
                <a:spcPts val="1200"/>
              </a:spcAft>
            </a:pPr>
            <a:r>
              <a:rPr lang="ru-RU" sz="1600" dirty="0"/>
              <a:t>   «Медицина и здравоохранение» -  </a:t>
            </a:r>
            <a:r>
              <a:rPr lang="ru-RU" sz="1600" b="1" dirty="0"/>
              <a:t>24 (из 513 журналов)</a:t>
            </a:r>
          </a:p>
          <a:p>
            <a:pPr marL="266700">
              <a:lnSpc>
                <a:spcPct val="150000"/>
              </a:lnSpc>
            </a:pPr>
            <a:r>
              <a:rPr lang="ru-RU" sz="1600" dirty="0"/>
              <a:t>- место в общем рейтинге SCIENCE INDEX  - </a:t>
            </a:r>
            <a:r>
              <a:rPr lang="ru-RU" sz="1600" b="1" dirty="0"/>
              <a:t>214 (из 3530 журналов)</a:t>
            </a:r>
          </a:p>
          <a:p>
            <a:pPr marL="285750" indent="-285750" defTabSz="1800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34" y="1148428"/>
            <a:ext cx="4069436" cy="42306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81045" y="5709572"/>
            <a:ext cx="2299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7CC"/>
                </a:solidFill>
                <a:hlinkClick r:id="rId5"/>
              </a:rPr>
              <a:t>www.almclinmed.ru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5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2158"/>
            <a:ext cx="10391274" cy="163629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Аккредитации на право проведения клинических исследований ЛП и клинических испытаний 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8" y="1461122"/>
            <a:ext cx="2561728" cy="37074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18" y="2942515"/>
            <a:ext cx="2739719" cy="3873167"/>
          </a:xfr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91" y="1545588"/>
            <a:ext cx="2561728" cy="3538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Объект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4" y="1"/>
            <a:ext cx="1992959" cy="75483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648250"/>
              </p:ext>
            </p:extLst>
          </p:nvPr>
        </p:nvGraphicFramePr>
        <p:xfrm>
          <a:off x="8972735" y="2663188"/>
          <a:ext cx="2503837" cy="3538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Acrobat Document" r:id="rId7" imgW="5667082" imgH="8010422" progId="AcroExch.Document.DC">
                  <p:embed/>
                </p:oleObj>
              </mc:Choice>
              <mc:Fallback>
                <p:oleObj name="Acrobat Document" r:id="rId7" imgW="5667082" imgH="80104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72735" y="2663188"/>
                        <a:ext cx="2503837" cy="353854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40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8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Независимый комитет по этике при</a:t>
            </a:r>
            <a:br>
              <a:rPr lang="ru-RU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ГБУЗ МО МОНИКИ им. М.Ф. Владимирского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14" y="1325563"/>
            <a:ext cx="2516268" cy="2516268"/>
          </a:xfrm>
        </p:spPr>
      </p:pic>
      <p:pic>
        <p:nvPicPr>
          <p:cNvPr id="5" name="Объект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75" y="0"/>
            <a:ext cx="3060025" cy="115198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8561688" y="2112556"/>
          <a:ext cx="2146988" cy="277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Acrobat Document" r:id="rId5" imgW="5829025" imgH="7543800" progId="AcroExch.Document.DC">
                  <p:embed/>
                </p:oleObj>
              </mc:Choice>
              <mc:Fallback>
                <p:oleObj name="Acrobat Document" r:id="rId5" imgW="5829025" imgH="7543800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61688" y="2112556"/>
                        <a:ext cx="2146988" cy="277879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81542" y="1325563"/>
            <a:ext cx="710665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21000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Организация работы комитета согласно международным требованиям и требованиям Российского законодательства</a:t>
            </a:r>
          </a:p>
          <a:p>
            <a:pPr>
              <a:buClr>
                <a:srgbClr val="C00000"/>
              </a:buClr>
              <a:buSzPct val="121000"/>
            </a:pPr>
            <a:endParaRPr lang="ru-RU" sz="2400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Обеспечивает возможность проведения клинических исследований с участием человека (диссертационные работы, клинические исследования ЛП и клинические испытания МИ)</a:t>
            </a:r>
          </a:p>
          <a:p>
            <a:pPr>
              <a:buClr>
                <a:srgbClr val="C00000"/>
              </a:buClr>
              <a:buSzPct val="121000"/>
            </a:pPr>
            <a:endParaRPr lang="ru-RU" sz="2400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Периодичность заседания 1 </a:t>
            </a:r>
            <a:r>
              <a:rPr lang="ru-RU" sz="2400" dirty="0" smtClean="0">
                <a:cs typeface="Times New Roman" panose="02020603050405020304" pitchFamily="18" charset="0"/>
              </a:rPr>
              <a:t>месяц/внеочередные заседания</a:t>
            </a:r>
            <a:endParaRPr lang="ru-RU" sz="2400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9662116" y="3841831"/>
          <a:ext cx="2093119" cy="270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Acrobat Document" r:id="rId7" imgW="5829025" imgH="7543800" progId="AcroExch.Document.DC">
                  <p:embed/>
                </p:oleObj>
              </mc:Choice>
              <mc:Fallback>
                <p:oleObj name="Acrobat Document" r:id="rId7" imgW="5829025" imgH="7543800" progId="AcroExch.Document.DC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62116" y="3841831"/>
                        <a:ext cx="2093119" cy="2709069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317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04" y="37028"/>
            <a:ext cx="2638290" cy="993213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AFBEDCD-E1CF-4913-9E5E-8FDF1FEA0938}"/>
              </a:ext>
            </a:extLst>
          </p:cNvPr>
          <p:cNvSpPr/>
          <p:nvPr/>
        </p:nvSpPr>
        <p:spPr>
          <a:xfrm>
            <a:off x="241511" y="84204"/>
            <a:ext cx="9093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+mj-lt"/>
              </a:rPr>
              <a:t>Клинические исследования лекарственных  препаратов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endParaRPr lang="ru-RU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46" y="4397187"/>
            <a:ext cx="1224027" cy="1224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7" y="1953697"/>
            <a:ext cx="2068495" cy="659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46" y="1813579"/>
            <a:ext cx="1545349" cy="772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8" y="4489494"/>
            <a:ext cx="1759102" cy="919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5" y="4544028"/>
            <a:ext cx="1162633" cy="7343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75" y="2054143"/>
            <a:ext cx="964191" cy="5222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425" y="2027393"/>
            <a:ext cx="884195" cy="5128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47606" y="3954053"/>
            <a:ext cx="7476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ru-RU" sz="2400" b="1" dirty="0" err="1">
                <a:solidFill>
                  <a:srgbClr val="FF0000"/>
                </a:solidFill>
              </a:rPr>
              <a:t>Контрактно</a:t>
            </a:r>
            <a:r>
              <a:rPr lang="ru-RU" sz="2400" b="1" dirty="0">
                <a:solidFill>
                  <a:srgbClr val="FF0000"/>
                </a:solidFill>
              </a:rPr>
              <a:t>-исследовательские организации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107906" y="1165304"/>
            <a:ext cx="2406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C00000"/>
              </a:buClr>
              <a:buSzPct val="120000"/>
            </a:pPr>
            <a:r>
              <a:rPr lang="ru-RU" sz="2400" b="1" dirty="0">
                <a:solidFill>
                  <a:srgbClr val="FF0000"/>
                </a:solidFill>
              </a:rPr>
              <a:t>Спонсоры</a:t>
            </a:r>
            <a:r>
              <a:rPr lang="en-US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7" y="1834626"/>
            <a:ext cx="1091092" cy="8728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38" y="1888787"/>
            <a:ext cx="1132481" cy="8089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89" y="1828309"/>
            <a:ext cx="758483" cy="7584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5" y="2806012"/>
            <a:ext cx="1117145" cy="8378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24" y="1861634"/>
            <a:ext cx="1312280" cy="8954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01" y="2889409"/>
            <a:ext cx="1235242" cy="4084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39" y="2972606"/>
            <a:ext cx="1070884" cy="5618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36" y="2852266"/>
            <a:ext cx="1722678" cy="7382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5" y="4793699"/>
            <a:ext cx="2276225" cy="3328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87" y="2837500"/>
            <a:ext cx="1302303" cy="9206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85" y="2764741"/>
            <a:ext cx="1063849" cy="7645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589" y="2942399"/>
            <a:ext cx="1940100" cy="5575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589" y="2927890"/>
            <a:ext cx="1731683" cy="57200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07" y="1986143"/>
            <a:ext cx="1371490" cy="5540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62" y="2026621"/>
            <a:ext cx="1041126" cy="6478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82" y="4582111"/>
            <a:ext cx="1195133" cy="662599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868787" y="5454800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ru-RU" sz="2400" b="1" dirty="0">
                <a:solidFill>
                  <a:srgbClr val="FF0000"/>
                </a:solidFill>
              </a:rPr>
              <a:t>МОНИКИ</a:t>
            </a:r>
            <a:r>
              <a:rPr lang="en-US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154549" y="6068366"/>
            <a:ext cx="10179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</a:rPr>
              <a:t>На текущее время более 70 клинических исследований лекарственных препаратов</a:t>
            </a:r>
            <a:endParaRPr lang="ru-RU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00" y="4417650"/>
            <a:ext cx="1241760" cy="124176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41" y="4884059"/>
            <a:ext cx="1420580" cy="5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5DF942D-5CB8-4247-BBB1-9B3E580EE1E0}"/>
              </a:ext>
            </a:extLst>
          </p:cNvPr>
          <p:cNvSpPr/>
          <p:nvPr/>
        </p:nvSpPr>
        <p:spPr>
          <a:xfrm>
            <a:off x="1888415" y="861227"/>
            <a:ext cx="733871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21000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I</a:t>
            </a:r>
            <a:r>
              <a:rPr lang="ru-RU" sz="2400" dirty="0">
                <a:cs typeface="Times New Roman" panose="02020603050405020304" pitchFamily="18" charset="0"/>
              </a:rPr>
              <a:t> -</a:t>
            </a:r>
            <a:r>
              <a:rPr lang="en-US" sz="2400" dirty="0">
                <a:cs typeface="Times New Roman" panose="02020603050405020304" pitchFamily="18" charset="0"/>
              </a:rPr>
              <a:t> IV</a:t>
            </a:r>
            <a:r>
              <a:rPr lang="ru-RU" sz="2400" dirty="0">
                <a:cs typeface="Times New Roman" panose="02020603050405020304" pitchFamily="18" charset="0"/>
              </a:rPr>
              <a:t> фазы</a:t>
            </a:r>
          </a:p>
          <a:p>
            <a:pPr marL="342900" indent="-342900" algn="ctr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 err="1">
                <a:cs typeface="Times New Roman" panose="02020603050405020304" pitchFamily="18" charset="0"/>
              </a:rPr>
              <a:t>Неинтервенционные</a:t>
            </a:r>
            <a:endParaRPr lang="ru-RU" sz="2400" dirty="0"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SzPct val="121000"/>
            </a:pPr>
            <a:endParaRPr lang="ru-RU" sz="2400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Гастроэнтерология          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Неврология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Нефрология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Ревматология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Дерматология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Онкология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Гематология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639" y="127371"/>
            <a:ext cx="905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</a:rPr>
              <a:t>Клинические исследования лекарственных  препаратов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endParaRPr lang="ru-RU" sz="32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45386" y="2423881"/>
            <a:ext cx="3588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Эндокринология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Офтальмология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Травматология и ортопедия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Трансплантология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Терапия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Педиатрия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Урология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18" y="4696690"/>
            <a:ext cx="3399607" cy="19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6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5DF942D-5CB8-4247-BBB1-9B3E580EE1E0}"/>
              </a:ext>
            </a:extLst>
          </p:cNvPr>
          <p:cNvSpPr/>
          <p:nvPr/>
        </p:nvSpPr>
        <p:spPr>
          <a:xfrm>
            <a:off x="989706" y="2070538"/>
            <a:ext cx="102685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2016-2018 </a:t>
            </a:r>
            <a:r>
              <a:rPr lang="ru-RU" sz="2400" dirty="0" err="1">
                <a:cs typeface="Times New Roman" panose="02020603050405020304" pitchFamily="18" charset="0"/>
              </a:rPr>
              <a:t>г.г</a:t>
            </a:r>
            <a:r>
              <a:rPr lang="ru-RU" sz="2400" dirty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«Открытое, </a:t>
            </a:r>
            <a:r>
              <a:rPr lang="ru-RU" sz="2400" dirty="0" err="1">
                <a:cs typeface="Times New Roman" panose="02020603050405020304" pitchFamily="18" charset="0"/>
              </a:rPr>
              <a:t>рандомизированное</a:t>
            </a:r>
            <a:r>
              <a:rPr lang="ru-RU" sz="2400" dirty="0">
                <a:cs typeface="Times New Roman" panose="02020603050405020304" pitchFamily="18" charset="0"/>
              </a:rPr>
              <a:t>, перекрестное клиническое исследование по изучению сравнительной эффективности и безопасности препарата </a:t>
            </a:r>
            <a:r>
              <a:rPr lang="ru-RU" sz="2400" dirty="0" err="1">
                <a:cs typeface="Times New Roman" panose="02020603050405020304" pitchFamily="18" charset="0"/>
              </a:rPr>
              <a:t>Дипентаст</a:t>
            </a:r>
            <a:r>
              <a:rPr lang="ru-RU" sz="2400" dirty="0">
                <a:cs typeface="Times New Roman" panose="02020603050405020304" pitchFamily="18" charset="0"/>
              </a:rPr>
              <a:t>®, раствор для инъекций, (ФГУП «Московский эндокринный завод», Россия) и препарата </a:t>
            </a:r>
            <a:r>
              <a:rPr lang="ru-RU" sz="2400" dirty="0" err="1">
                <a:cs typeface="Times New Roman" panose="02020603050405020304" pitchFamily="18" charset="0"/>
              </a:rPr>
              <a:t>Магневист</a:t>
            </a:r>
            <a:r>
              <a:rPr lang="ru-RU" sz="2400" dirty="0">
                <a:cs typeface="Times New Roman" panose="02020603050405020304" pitchFamily="18" charset="0"/>
              </a:rPr>
              <a:t>®, раствор для внутривенного введения, («Байер </a:t>
            </a:r>
            <a:r>
              <a:rPr lang="ru-RU" sz="2400" dirty="0" err="1">
                <a:cs typeface="Times New Roman" panose="02020603050405020304" pitchFamily="18" charset="0"/>
              </a:rPr>
              <a:t>Фарма</a:t>
            </a:r>
            <a:r>
              <a:rPr lang="ru-RU" sz="2400" dirty="0">
                <a:cs typeface="Times New Roman" panose="02020603050405020304" pitchFamily="18" charset="0"/>
              </a:rPr>
              <a:t> АГ», Германия) при проведении процедуры </a:t>
            </a:r>
            <a:r>
              <a:rPr lang="ru-RU" sz="2400" dirty="0" err="1">
                <a:cs typeface="Times New Roman" panose="02020603050405020304" pitchFamily="18" charset="0"/>
              </a:rPr>
              <a:t>интракраниального</a:t>
            </a:r>
            <a:r>
              <a:rPr lang="ru-RU" sz="2400" dirty="0">
                <a:cs typeface="Times New Roman" panose="02020603050405020304" pitchFamily="18" charset="0"/>
              </a:rPr>
              <a:t> МР-контрастирования»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Рандомизировано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100</a:t>
            </a:r>
            <a:r>
              <a:rPr lang="ru-RU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пациентов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7" y="991173"/>
            <a:ext cx="2852928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4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AFBEDCD-E1CF-4913-9E5E-8FDF1FEA0938}"/>
              </a:ext>
            </a:extLst>
          </p:cNvPr>
          <p:cNvSpPr/>
          <p:nvPr/>
        </p:nvSpPr>
        <p:spPr>
          <a:xfrm>
            <a:off x="143582" y="17893"/>
            <a:ext cx="9093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+mj-lt"/>
              </a:rPr>
              <a:t>Клинические испытания медицинских изделий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25370" y="3714000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ru-RU" sz="2400" b="1" dirty="0">
                <a:solidFill>
                  <a:srgbClr val="FF0000"/>
                </a:solidFill>
              </a:rPr>
              <a:t>Консалтинговые компании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91982" y="996617"/>
            <a:ext cx="2406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C00000"/>
              </a:buClr>
              <a:buSzPct val="120000"/>
            </a:pPr>
            <a:r>
              <a:rPr lang="ru-RU" sz="2400" b="1" dirty="0">
                <a:solidFill>
                  <a:srgbClr val="FF0000"/>
                </a:solidFill>
              </a:rPr>
              <a:t>Спонсоры</a:t>
            </a:r>
            <a:r>
              <a:rPr lang="en-US" dirty="0">
                <a:solidFill>
                  <a:srgbClr val="FF0000"/>
                </a:solidFill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601295" y="5611905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ru-RU" sz="2400" b="1" dirty="0">
                <a:solidFill>
                  <a:srgbClr val="FF0000"/>
                </a:solidFill>
              </a:rPr>
              <a:t>МОНИКИ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82234" y="6082411"/>
            <a:ext cx="11346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anose="02020603050405020304" pitchFamily="18" charset="0"/>
              </a:rPr>
              <a:t>Более 100 клинических испытаний медицинских изделий ежегодно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3" y="1792663"/>
            <a:ext cx="1297105" cy="6485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63" y="1747174"/>
            <a:ext cx="850232" cy="78772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99" y="1925684"/>
            <a:ext cx="1379626" cy="4175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54" y="1942077"/>
            <a:ext cx="1431198" cy="33568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99" y="1674195"/>
            <a:ext cx="1975482" cy="92057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40" y="1653986"/>
            <a:ext cx="1400568" cy="78264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3" y="2516683"/>
            <a:ext cx="1377844" cy="138245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92" y="2753553"/>
            <a:ext cx="1758592" cy="54018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63" y="2277760"/>
            <a:ext cx="1519989" cy="151998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95" y="2696932"/>
            <a:ext cx="2155424" cy="49077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857" y="1941146"/>
            <a:ext cx="1135950" cy="47035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03" y="2673782"/>
            <a:ext cx="1548464" cy="6666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351" y="2675590"/>
            <a:ext cx="1517613" cy="52301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75" y="4627659"/>
            <a:ext cx="1670166" cy="74579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52" y="4650936"/>
            <a:ext cx="1565175" cy="59795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53" y="4447231"/>
            <a:ext cx="954177" cy="75248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55" y="4586041"/>
            <a:ext cx="1175210" cy="71465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84" y="4507879"/>
            <a:ext cx="1124107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76248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1227715"/>
            <a:ext cx="11309685" cy="5920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6171" y="206658"/>
            <a:ext cx="8170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</a:rPr>
              <a:t>Клинические испытания медицинских </a:t>
            </a:r>
          </a:p>
          <a:p>
            <a:r>
              <a:rPr lang="ru-RU" sz="3200" dirty="0">
                <a:solidFill>
                  <a:srgbClr val="000000"/>
                </a:solidFill>
              </a:rPr>
              <a:t>изделий для регистрации в РЗН</a:t>
            </a:r>
          </a:p>
        </p:txBody>
      </p:sp>
      <p:grpSp>
        <p:nvGrpSpPr>
          <p:cNvPr id="10" name="Группа 8"/>
          <p:cNvGrpSpPr>
            <a:grpSpLocks/>
          </p:cNvGrpSpPr>
          <p:nvPr/>
        </p:nvGrpSpPr>
        <p:grpSpPr bwMode="auto">
          <a:xfrm>
            <a:off x="2250194" y="2014150"/>
            <a:ext cx="8408988" cy="1734138"/>
            <a:chOff x="206710" y="1384906"/>
            <a:chExt cx="8409290" cy="204722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481680" y="1384906"/>
              <a:ext cx="3960954" cy="5397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tx1"/>
                  </a:solidFill>
                </a:rPr>
                <a:t>Клинические испытания МИ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06710" y="2541236"/>
              <a:ext cx="2519453" cy="89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В форме оценки документации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96547" y="2541235"/>
              <a:ext cx="2519453" cy="8908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In vitro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161154" y="2544983"/>
              <a:ext cx="2519452" cy="8871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С участием человека</a:t>
              </a:r>
            </a:p>
          </p:txBody>
        </p:sp>
        <p:cxnSp>
          <p:nvCxnSpPr>
            <p:cNvPr id="16" name="Прямая соединительная линия 15"/>
            <p:cNvCxnSpPr>
              <a:cxnSpLocks/>
            </p:cNvCxnSpPr>
            <p:nvPr/>
          </p:nvCxnSpPr>
          <p:spPr>
            <a:xfrm flipH="1">
              <a:off x="4420086" y="1924651"/>
              <a:ext cx="0" cy="61658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Соединительная линия уступом 16"/>
            <p:cNvCxnSpPr/>
            <p:nvPr/>
          </p:nvCxnSpPr>
          <p:spPr>
            <a:xfrm rot="5400000">
              <a:off x="2633779" y="758103"/>
              <a:ext cx="616585" cy="2949681"/>
            </a:xfrm>
            <a:prstGeom prst="bentConnector3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Соединительная линия уступом 17"/>
            <p:cNvCxnSpPr/>
            <p:nvPr/>
          </p:nvCxnSpPr>
          <p:spPr>
            <a:xfrm rot="16200000" flipH="1">
              <a:off x="5587429" y="757309"/>
              <a:ext cx="616585" cy="2951269"/>
            </a:xfrm>
            <a:prstGeom prst="bentConnector3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1514172" y="4438807"/>
            <a:ext cx="9892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Приказ Минздрава России от 09.01.2014 № 2н</a:t>
            </a:r>
          </a:p>
          <a:p>
            <a:pPr algn="ctr"/>
            <a:r>
              <a:rPr lang="ru-RU" dirty="0"/>
              <a:t>Об утверждении Порядка проведения оценки соответствия медицинских изделий в форме технических испытаний, токсикологических исследований, клинических испытаний в целях государственной регистрации медицинских изделий</a:t>
            </a:r>
          </a:p>
        </p:txBody>
      </p:sp>
    </p:spTree>
    <p:extLst>
      <p:ext uri="{BB962C8B-B14F-4D97-AF65-F5344CB8AC3E}">
        <p14:creationId xmlns:p14="http://schemas.microsoft.com/office/powerpoint/2010/main" val="326198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76248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582" y="1197305"/>
            <a:ext cx="114573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Клинические испытания изделий 1, 2, 3 класса риска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ctr">
              <a:buClr>
                <a:srgbClr val="C00000"/>
              </a:buClr>
              <a:buSzPct val="121000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endParaRPr lang="ru-RU" sz="2000" b="1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Физиотерапия и реабилитация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Неврология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Гемодиализ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cs typeface="Times New Roman" panose="02020603050405020304" pitchFamily="18" charset="0"/>
              </a:rPr>
              <a:t>Хирургия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Онкология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Радиология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Рентгенология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Стоматология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Терапия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Эндокринология</a:t>
            </a:r>
          </a:p>
          <a:p>
            <a:pPr>
              <a:buClr>
                <a:srgbClr val="C00000"/>
              </a:buClr>
              <a:buSzPct val="121000"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98850" y="2509651"/>
            <a:ext cx="45777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Офтальмология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Травматология и ортопедия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Реаниматология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Анестезиология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Дерматология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Функциональная диагностика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Педиатрия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Урология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Лаборатория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Станция переливания крови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6171" y="206658"/>
            <a:ext cx="81708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</a:rPr>
              <a:t>Клинические испытания медицинских </a:t>
            </a:r>
          </a:p>
          <a:p>
            <a:r>
              <a:rPr lang="ru-RU" sz="3200" dirty="0">
                <a:solidFill>
                  <a:srgbClr val="000000"/>
                </a:solidFill>
              </a:rPr>
              <a:t>изделий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07" y="2112311"/>
            <a:ext cx="2922353" cy="1814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62" y="4085187"/>
            <a:ext cx="2922353" cy="18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95457" y="278806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5DF942D-5CB8-4247-BBB1-9B3E580EE1E0}"/>
              </a:ext>
            </a:extLst>
          </p:cNvPr>
          <p:cNvSpPr/>
          <p:nvPr/>
        </p:nvSpPr>
        <p:spPr>
          <a:xfrm>
            <a:off x="860690" y="2102950"/>
            <a:ext cx="44303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21000"/>
            </a:pPr>
            <a:r>
              <a:rPr lang="ru-RU" sz="2400" b="1" dirty="0">
                <a:cs typeface="Times New Roman" panose="02020603050405020304" pitchFamily="18" charset="0"/>
              </a:rPr>
              <a:t>ОАО </a:t>
            </a:r>
            <a:r>
              <a:rPr lang="ru-RU" sz="2400" b="1" dirty="0" smtClean="0"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cs typeface="Times New Roman" panose="02020603050405020304" pitchFamily="18" charset="0"/>
              </a:rPr>
              <a:t>Елатомский</a:t>
            </a:r>
            <a:r>
              <a:rPr lang="ru-RU" sz="2400" b="1" dirty="0" smtClean="0">
                <a:cs typeface="Times New Roman" panose="02020603050405020304" pitchFamily="18" charset="0"/>
              </a:rPr>
              <a:t> </a:t>
            </a:r>
            <a:r>
              <a:rPr lang="ru-RU" sz="2400" b="1" dirty="0">
                <a:cs typeface="Times New Roman" panose="02020603050405020304" pitchFamily="18" charset="0"/>
              </a:rPr>
              <a:t>приборный завод»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3 клинических испытания МИ в рамках регистрации </a:t>
            </a:r>
          </a:p>
          <a:p>
            <a:pPr>
              <a:buClr>
                <a:srgbClr val="C00000"/>
              </a:buClr>
              <a:buSzPct val="121000"/>
            </a:pPr>
            <a:endParaRPr lang="ru-RU" sz="2400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3 НИР</a:t>
            </a:r>
          </a:p>
          <a:p>
            <a:pPr>
              <a:buClr>
                <a:srgbClr val="C00000"/>
              </a:buClr>
              <a:buSzPct val="121000"/>
            </a:pPr>
            <a:endParaRPr lang="ru-RU" sz="2400" dirty="0">
              <a:cs typeface="Times New Roman" panose="02020603050405020304" pitchFamily="18" charset="0"/>
            </a:endParaRP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1 пострегистрационное клиническое испытание, старт 2019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19896" y="2313216"/>
            <a:ext cx="3821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21000"/>
            </a:pPr>
            <a:r>
              <a:rPr lang="ru-RU" sz="2400" b="1" dirty="0">
                <a:cs typeface="Times New Roman" panose="02020603050405020304" pitchFamily="18" charset="0"/>
              </a:rPr>
              <a:t>АО «Кронт»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4 клинических испытания МИ в рамках регистрации</a:t>
            </a:r>
          </a:p>
          <a:p>
            <a:pPr>
              <a:buClr>
                <a:srgbClr val="C00000"/>
              </a:buClr>
              <a:buSzPct val="121000"/>
            </a:pPr>
            <a:r>
              <a:rPr lang="ru-RU" sz="2400" dirty="0"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Clr>
                <a:srgbClr val="C00000"/>
              </a:buClr>
              <a:buSzPct val="121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2 НИР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28" y="1078730"/>
            <a:ext cx="3032344" cy="9314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75" y="962569"/>
            <a:ext cx="1330416" cy="12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4.downloader.disk.yandex.ru/preview/2a0f87507e11fb2dac99aeb25e55dd87ea10344658946617df87ac87460cfab0/inf/0Dh6TpIgXKAIltngay-A0YvMl6IM-xN8iiHVvM70spqprYZDmo3vgEeSneGunCl03uDajon94IYrb7p-sCUoVA%3D%3D?uid=0&amp;filename=%D0%A1%D1%82%D0%B0%D1%80%D0%BE-%D0%95%D0%BA%D0%B0%D1%82%D0%B5%D1%80%D0%B8%D0%BD%D0%B8%D0%BD%D1%81%D0%BA%D0%B0%D1%8F%20%D0%B1%D0%BE%D0%BB%D1%8C%D0%BD%D0%B8%D1%86%D0%B0%201914%20%D0%B3..jpg&amp;disposition=inline&amp;hash=&amp;limit=0&amp;content_type=image%2Fjpeg&amp;tknv=v2&amp;size=1280x84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3203" r="11218" b="19150"/>
          <a:stretch/>
        </p:blipFill>
        <p:spPr bwMode="auto">
          <a:xfrm>
            <a:off x="-1" y="1"/>
            <a:ext cx="12211941" cy="6858000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-2" y="1"/>
            <a:ext cx="12211941" cy="8295097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" y="3208165"/>
            <a:ext cx="2470073" cy="32015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Группа 56"/>
          <p:cNvGrpSpPr/>
          <p:nvPr/>
        </p:nvGrpSpPr>
        <p:grpSpPr>
          <a:xfrm>
            <a:off x="65365" y="1512606"/>
            <a:ext cx="12036828" cy="4289988"/>
            <a:chOff x="65365" y="1406392"/>
            <a:chExt cx="12036828" cy="4396202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8850745" y="3334670"/>
              <a:ext cx="2484782" cy="513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chemeClr val="tx1"/>
                  </a:solidFill>
                </a:rPr>
                <a:t>1943г. - Московский областной научно-исследовательский клинический институт</a:t>
              </a:r>
            </a:p>
          </p:txBody>
        </p:sp>
        <p:cxnSp>
          <p:nvCxnSpPr>
            <p:cNvPr id="54" name="Прямая соединительная линия 53"/>
            <p:cNvCxnSpPr>
              <a:stCxn id="52" idx="2"/>
            </p:cNvCxnSpPr>
            <p:nvPr/>
          </p:nvCxnSpPr>
          <p:spPr>
            <a:xfrm>
              <a:off x="10093136" y="3847830"/>
              <a:ext cx="0" cy="45392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/>
            <p:cNvSpPr/>
            <p:nvPr/>
          </p:nvSpPr>
          <p:spPr>
            <a:xfrm>
              <a:off x="65365" y="2491858"/>
              <a:ext cx="2484782" cy="513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</a:rPr>
                <a:t>1772г. – Противочумный карантин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993825" y="2491858"/>
              <a:ext cx="2484782" cy="513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1775г.</a:t>
              </a:r>
              <a:r>
                <a:rPr lang="ru-RU" sz="1100" dirty="0">
                  <a:solidFill>
                    <a:schemeClr val="tx1"/>
                  </a:solidFill>
                </a:rPr>
                <a:t> - Старо- Екатерининская больница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922285" y="2491858"/>
              <a:ext cx="2484782" cy="513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</a:rPr>
                <a:t>1923г. - Московский областной клинический институт (МОКИ)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850745" y="2492484"/>
              <a:ext cx="2484782" cy="513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chemeClr val="tx1"/>
                  </a:solidFill>
                </a:rPr>
                <a:t>1941-1943 гг. - 4-ый Московский Медицинский Институт (4-ый ММИ)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69177" y="1406392"/>
              <a:ext cx="2734078" cy="78456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1895г. - Бактериологический институт (НИИ эпидемиологии и микробиологии им. Г.Н. </a:t>
              </a:r>
              <a:r>
                <a:rPr lang="ru-RU" sz="1100" dirty="0" err="1">
                  <a:solidFill>
                    <a:schemeClr val="tx1"/>
                  </a:solidFill>
                </a:rPr>
                <a:t>Габричевского</a:t>
              </a:r>
              <a:r>
                <a:rPr lang="ru-RU" sz="11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869177" y="3286656"/>
              <a:ext cx="2734078" cy="78456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1918г. - Туберкулезный институт (НИИ </a:t>
              </a:r>
              <a:r>
                <a:rPr lang="ru-RU" sz="1100" dirty="0" err="1">
                  <a:solidFill>
                    <a:schemeClr val="tx1"/>
                  </a:solidFill>
                </a:rPr>
                <a:t>фтизиопульмонологии</a:t>
              </a:r>
              <a:r>
                <a:rPr lang="ru-RU" sz="1100" dirty="0">
                  <a:solidFill>
                    <a:schemeClr val="tx1"/>
                  </a:solidFill>
                </a:rPr>
                <a:t> ПМГМУ им. И.М. Сеченова)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797637" y="1406392"/>
              <a:ext cx="2734078" cy="78456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1943г. – МГМИ </a:t>
              </a:r>
              <a:r>
                <a:rPr lang="ru-RU" sz="1100" dirty="0" err="1">
                  <a:solidFill>
                    <a:schemeClr val="tx1"/>
                  </a:solidFill>
                </a:rPr>
                <a:t>Наркомздава</a:t>
              </a:r>
              <a:r>
                <a:rPr lang="ru-RU" sz="1100" dirty="0">
                  <a:solidFill>
                    <a:schemeClr val="tx1"/>
                  </a:solidFill>
                </a:rPr>
                <a:t> РСФСР (Рязанский ГМУ им. И.П. Павлова)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797637" y="3286656"/>
              <a:ext cx="2734078" cy="78456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1951г. - Институт экспериментальной патологии и терапии рака АМН СССР (РОНЦ им. Н.Н. Блохина РАМН)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797637" y="4352854"/>
              <a:ext cx="2734078" cy="78456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100" dirty="0">
                  <a:solidFill>
                    <a:schemeClr val="tx1"/>
                  </a:solidFill>
                </a:rPr>
                <a:t>1961г. - Институт морфологии человека АМН СССР (НИИ морфологии человека РАМН)</a:t>
              </a:r>
            </a:p>
          </p:txBody>
        </p:sp>
        <p:cxnSp>
          <p:nvCxnSpPr>
            <p:cNvPr id="5" name="Прямая соединительная линия 4"/>
            <p:cNvCxnSpPr>
              <a:stCxn id="8" idx="3"/>
              <a:endCxn id="9" idx="1"/>
            </p:cNvCxnSpPr>
            <p:nvPr/>
          </p:nvCxnSpPr>
          <p:spPr>
            <a:xfrm>
              <a:off x="2550147" y="2748438"/>
              <a:ext cx="44367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9" idx="3"/>
              <a:endCxn id="10" idx="1"/>
            </p:cNvCxnSpPr>
            <p:nvPr/>
          </p:nvCxnSpPr>
          <p:spPr>
            <a:xfrm>
              <a:off x="5478607" y="2748438"/>
              <a:ext cx="44367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>
              <a:stCxn id="10" idx="3"/>
              <a:endCxn id="11" idx="1"/>
            </p:cNvCxnSpPr>
            <p:nvPr/>
          </p:nvCxnSpPr>
          <p:spPr>
            <a:xfrm>
              <a:off x="8407067" y="2748438"/>
              <a:ext cx="443678" cy="62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>
              <a:stCxn id="11" idx="2"/>
              <a:endCxn id="52" idx="0"/>
            </p:cNvCxnSpPr>
            <p:nvPr/>
          </p:nvCxnSpPr>
          <p:spPr>
            <a:xfrm>
              <a:off x="10093136" y="3005644"/>
              <a:ext cx="0" cy="32902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>
              <a:stCxn id="9" idx="0"/>
              <a:endCxn id="12" idx="2"/>
            </p:cNvCxnSpPr>
            <p:nvPr/>
          </p:nvCxnSpPr>
          <p:spPr>
            <a:xfrm flipV="1">
              <a:off x="4236216" y="2190952"/>
              <a:ext cx="0" cy="30090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stCxn id="9" idx="2"/>
              <a:endCxn id="13" idx="0"/>
            </p:cNvCxnSpPr>
            <p:nvPr/>
          </p:nvCxnSpPr>
          <p:spPr>
            <a:xfrm>
              <a:off x="4236216" y="3005018"/>
              <a:ext cx="0" cy="28163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10" idx="0"/>
              <a:endCxn id="14" idx="2"/>
            </p:cNvCxnSpPr>
            <p:nvPr/>
          </p:nvCxnSpPr>
          <p:spPr>
            <a:xfrm flipV="1">
              <a:off x="7164676" y="2190952"/>
              <a:ext cx="0" cy="30090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stCxn id="10" idx="2"/>
              <a:endCxn id="15" idx="0"/>
            </p:cNvCxnSpPr>
            <p:nvPr/>
          </p:nvCxnSpPr>
          <p:spPr>
            <a:xfrm>
              <a:off x="7164676" y="3005018"/>
              <a:ext cx="0" cy="28163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stCxn id="16" idx="0"/>
              <a:endCxn id="15" idx="2"/>
            </p:cNvCxnSpPr>
            <p:nvPr/>
          </p:nvCxnSpPr>
          <p:spPr>
            <a:xfrm flipV="1">
              <a:off x="7164676" y="4071216"/>
              <a:ext cx="0" cy="28163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/>
            <p:cNvSpPr/>
            <p:nvPr/>
          </p:nvSpPr>
          <p:spPr>
            <a:xfrm>
              <a:off x="8811868" y="4301758"/>
              <a:ext cx="3290325" cy="1500836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Государственное бюджетное учреждение здравоохранения Московской области «Московский областной научно-исследовательский клинический институт 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им. М.Ф. Владимирского» </a:t>
              </a:r>
              <a:br>
                <a:rPr lang="ru-RU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(ГБУЗ МО МОНИКИ им. М.Ф. Владимирского)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82" y="127371"/>
            <a:ext cx="10515600" cy="1021057"/>
          </a:xfrm>
        </p:spPr>
        <p:txBody>
          <a:bodyPr>
            <a:normAutofit/>
          </a:bodyPr>
          <a:lstStyle/>
          <a:p>
            <a:r>
              <a:rPr lang="ru-RU" sz="4000" dirty="0"/>
              <a:t>История МОНИКИ</a:t>
            </a:r>
          </a:p>
        </p:txBody>
      </p:sp>
      <p:pic>
        <p:nvPicPr>
          <p:cNvPr id="30" name="Объект 2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52" y="-51838"/>
            <a:ext cx="3060025" cy="1151980"/>
          </a:xfrm>
        </p:spPr>
      </p:pic>
    </p:spTree>
    <p:extLst>
      <p:ext uri="{BB962C8B-B14F-4D97-AF65-F5344CB8AC3E}">
        <p14:creationId xmlns:p14="http://schemas.microsoft.com/office/powerpoint/2010/main" val="84273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76248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69" y="0"/>
            <a:ext cx="3060025" cy="1151980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13797" y="2066986"/>
            <a:ext cx="11309685" cy="5081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indent="-4572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412" y="1151980"/>
            <a:ext cx="7134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cs typeface="Times New Roman" panose="02020603050405020304" pitchFamily="18" charset="0"/>
              </a:rPr>
              <a:t>«Сравнительное клиническое испытание </a:t>
            </a:r>
          </a:p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инъекционных трехкомпонентных шприцев однократного применения (ТУ 32.50.13-001-29448738-2017)»</a:t>
            </a:r>
          </a:p>
          <a:p>
            <a:endParaRPr lang="ru-RU" sz="2400" dirty="0">
              <a:cs typeface="Times New Roman" panose="02020603050405020304" pitchFamily="18" charset="0"/>
            </a:endParaRPr>
          </a:p>
          <a:p>
            <a:r>
              <a:rPr lang="ru-RU" sz="2400" dirty="0">
                <a:cs typeface="Times New Roman" panose="02020603050405020304" pitchFamily="18" charset="0"/>
              </a:rPr>
              <a:t>В рамках договора с ООО «ПАСКАЛЬ МЕДИКАЛ» № 1949-н – н от 20 сентября 2018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00" y="4285943"/>
            <a:ext cx="2947737" cy="25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9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3D35B91B-85BD-424E-9543-7A884ECD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95" y="72231"/>
            <a:ext cx="10281420" cy="7874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200" dirty="0"/>
              <a:t>Отделение клинических исследований</a:t>
            </a:r>
          </a:p>
        </p:txBody>
      </p:sp>
      <p:sp>
        <p:nvSpPr>
          <p:cNvPr id="11271" name="Прямоугольник 8">
            <a:extLst>
              <a:ext uri="{FF2B5EF4-FFF2-40B4-BE49-F238E27FC236}">
                <a16:creationId xmlns="" xmlns:a16="http://schemas.microsoft.com/office/drawing/2014/main" id="{5141342F-2A06-4F6F-A467-35875D432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895" y="1233620"/>
            <a:ext cx="7884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+mn-lt"/>
              </a:rPr>
              <a:t>Сопровождение всего цикла работ</a:t>
            </a:r>
          </a:p>
        </p:txBody>
      </p:sp>
      <p:pic>
        <p:nvPicPr>
          <p:cNvPr id="12" name="Объект 29">
            <a:extLst>
              <a:ext uri="{FF2B5EF4-FFF2-40B4-BE49-F238E27FC236}">
                <a16:creationId xmlns="" xmlns:a16="http://schemas.microsoft.com/office/drawing/2014/main" id="{13459A8B-D6D1-4849-8434-B254F22B4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00" y="0"/>
            <a:ext cx="24747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557631698"/>
              </p:ext>
            </p:extLst>
          </p:nvPr>
        </p:nvGraphicFramePr>
        <p:xfrm>
          <a:off x="600502" y="2069274"/>
          <a:ext cx="7878643" cy="3588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632" y="2240111"/>
            <a:ext cx="2624752" cy="1968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21" y="4864392"/>
            <a:ext cx="1299639" cy="1738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52" y="4864392"/>
            <a:ext cx="1283932" cy="17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3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966" y="136670"/>
            <a:ext cx="10515600" cy="1248785"/>
          </a:xfrm>
        </p:spPr>
        <p:txBody>
          <a:bodyPr/>
          <a:lstStyle/>
          <a:p>
            <a:r>
              <a:rPr lang="ru-RU" sz="3200" dirty="0">
                <a:latin typeface="+mn-lt"/>
                <a:cs typeface="Times New Roman" panose="02020603050405020304" pitchFamily="18" charset="0"/>
              </a:rPr>
              <a:t>МОНИКИ-МТК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4591" y="920101"/>
            <a:ext cx="10515600" cy="4348163"/>
          </a:xfrm>
        </p:spPr>
        <p:txBody>
          <a:bodyPr/>
          <a:lstStyle/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Клинические исследования ЛП 1-4 фазы</a:t>
            </a:r>
          </a:p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Клинические испытания МИ для регистрации</a:t>
            </a:r>
          </a:p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Пострегистрационные испытания ЛП и МИ с составлением отчета, методических рекомендаций, подготовкой материала для научных статей</a:t>
            </a:r>
          </a:p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Тематические совещания/конференции по различным направлениям с участием ведущих специалистов, в том числе главных внештатных специалистов Московской области</a:t>
            </a:r>
          </a:p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Внедрение отечественных технологий в образовательный процесс</a:t>
            </a:r>
          </a:p>
          <a:p>
            <a:pPr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endParaRPr lang="ru-RU" sz="2400" dirty="0"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50" y="56351"/>
            <a:ext cx="3060025" cy="1151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82" y="4503354"/>
            <a:ext cx="4857076" cy="22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0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Контакты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b="1" dirty="0" smtClean="0"/>
              <a:t>129110</a:t>
            </a:r>
            <a:r>
              <a:rPr lang="ru-RU" altLang="ru-RU" b="1" dirty="0"/>
              <a:t>, г. Москва, ул. Щепкина 61/2, корпус </a:t>
            </a:r>
            <a:r>
              <a:rPr lang="ru-RU" altLang="ru-RU" b="1" dirty="0" smtClean="0"/>
              <a:t>8</a:t>
            </a:r>
            <a:endParaRPr lang="en-US" altLang="ru-RU" b="1" dirty="0" smtClean="0"/>
          </a:p>
          <a:p>
            <a:pPr marL="0" indent="0">
              <a:spcBef>
                <a:spcPct val="0"/>
              </a:spcBef>
              <a:buNone/>
            </a:pPr>
            <a:endParaRPr lang="ru-RU" altLang="ru-RU" b="1" dirty="0"/>
          </a:p>
          <a:p>
            <a:pPr marL="0" indent="0">
              <a:spcBef>
                <a:spcPct val="0"/>
              </a:spcBef>
              <a:buNone/>
            </a:pPr>
            <a:r>
              <a:rPr lang="ru-RU" altLang="ru-RU" b="1" dirty="0"/>
              <a:t>3 этаж – кабинеты 473, 474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b="1" dirty="0"/>
              <a:t>4 этаж – кабинеты </a:t>
            </a:r>
            <a:r>
              <a:rPr lang="ru-RU" altLang="ru-RU" b="1" dirty="0" smtClean="0"/>
              <a:t>3</a:t>
            </a:r>
            <a:r>
              <a:rPr lang="en-US" altLang="ru-RU" b="1" dirty="0" smtClean="0"/>
              <a:t>61</a:t>
            </a:r>
            <a:r>
              <a:rPr lang="ru-RU" altLang="ru-RU" b="1" dirty="0" smtClean="0"/>
              <a:t>-</a:t>
            </a:r>
            <a:r>
              <a:rPr lang="en-US" altLang="ru-RU" b="1" dirty="0" smtClean="0"/>
              <a:t> </a:t>
            </a:r>
            <a:r>
              <a:rPr lang="ru-RU" altLang="ru-RU" b="1" dirty="0" smtClean="0"/>
              <a:t>3</a:t>
            </a:r>
            <a:r>
              <a:rPr lang="en-US" altLang="ru-RU" b="1" dirty="0" smtClean="0"/>
              <a:t>71</a:t>
            </a:r>
            <a:endParaRPr lang="ru-RU" altLang="ru-RU" b="1" dirty="0"/>
          </a:p>
          <a:p>
            <a:pPr>
              <a:spcBef>
                <a:spcPct val="0"/>
              </a:spcBef>
            </a:pPr>
            <a:endParaRPr lang="ru-RU" altLang="ru-RU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ru-RU" b="1" dirty="0" smtClean="0"/>
              <a:t>E-mail</a:t>
            </a:r>
            <a:r>
              <a:rPr lang="ru-RU" altLang="ru-RU" b="1" dirty="0" smtClean="0"/>
              <a:t>: </a:t>
            </a:r>
            <a:endParaRPr lang="en-US" altLang="ru-RU" b="1" dirty="0" smtClean="0"/>
          </a:p>
          <a:p>
            <a:pPr marL="0" indent="0">
              <a:spcBef>
                <a:spcPct val="0"/>
              </a:spcBef>
              <a:buNone/>
            </a:pPr>
            <a:endParaRPr lang="en-US" altLang="ru-RU" b="1" dirty="0" smtClean="0"/>
          </a:p>
          <a:p>
            <a:pPr marL="0" indent="0">
              <a:spcBef>
                <a:spcPct val="0"/>
              </a:spcBef>
              <a:buNone/>
            </a:pPr>
            <a:r>
              <a:rPr lang="en-US" altLang="ru-RU" b="1" dirty="0" smtClean="0">
                <a:hlinkClick r:id="rId2"/>
              </a:rPr>
              <a:t>d.kulikov@monikiweb.ru</a:t>
            </a:r>
            <a:r>
              <a:rPr lang="en-US" altLang="ru-RU" b="1" dirty="0" smtClean="0"/>
              <a:t>, 8(495)-681-93-90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ru-RU" b="1" u="sng" dirty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ru-RU" b="1" u="sng" dirty="0" smtClean="0">
                <a:solidFill>
                  <a:schemeClr val="accent1"/>
                </a:solidFill>
                <a:hlinkClick r:id="rId3"/>
              </a:rPr>
              <a:t>yu.chursinova@monikiweb.ru</a:t>
            </a:r>
            <a:endParaRPr lang="ru-RU" altLang="ru-RU" b="1" u="sng" smtClean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b="1" u="sng" dirty="0" smtClean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ru-RU" b="1" u="sng" dirty="0">
                <a:solidFill>
                  <a:schemeClr val="accent1"/>
                </a:solidFill>
                <a:hlinkClick r:id="rId4"/>
              </a:rPr>
              <a:t>clintrials@monikiweb.ru</a:t>
            </a:r>
            <a:endParaRPr lang="en-US" altLang="ru-RU" b="1" u="sng" dirty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ru-RU" b="1" u="sng" dirty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b="1" u="sng" dirty="0" smtClean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ru-RU" u="sng" dirty="0">
              <a:solidFill>
                <a:schemeClr val="accent1"/>
              </a:solidFill>
            </a:endParaRPr>
          </a:p>
        </p:txBody>
      </p:sp>
      <p:pic>
        <p:nvPicPr>
          <p:cNvPr id="4" name="Объект 29">
            <a:extLst>
              <a:ext uri="{FF2B5EF4-FFF2-40B4-BE49-F238E27FC236}">
                <a16:creationId xmlns="" xmlns:a16="http://schemas.microsoft.com/office/drawing/2014/main" id="{13459A8B-D6D1-4849-8434-B254F22B4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00" y="0"/>
            <a:ext cx="24747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3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95250" y="65881"/>
            <a:ext cx="10515600" cy="1020763"/>
          </a:xfrm>
        </p:spPr>
        <p:txBody>
          <a:bodyPr/>
          <a:lstStyle/>
          <a:p>
            <a:pPr eaLnBrk="1" hangingPunct="1"/>
            <a:r>
              <a:rPr lang="ru-RU" altLang="ru-RU" sz="4000" dirty="0"/>
              <a:t>Структура</a:t>
            </a:r>
          </a:p>
        </p:txBody>
      </p:sp>
      <p:pic>
        <p:nvPicPr>
          <p:cNvPr id="4099" name="Объект 2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0" y="0"/>
            <a:ext cx="3060700" cy="1152525"/>
          </a:xfrm>
        </p:spPr>
      </p:pic>
      <p:sp>
        <p:nvSpPr>
          <p:cNvPr id="11" name="Прямоугольник 10"/>
          <p:cNvSpPr/>
          <p:nvPr/>
        </p:nvSpPr>
        <p:spPr>
          <a:xfrm>
            <a:off x="3160713" y="2867025"/>
            <a:ext cx="25193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207645" algn="l"/>
              </a:tabLst>
              <a:defRPr/>
            </a:pPr>
            <a:r>
              <a:rPr lang="ru-RU" kern="100" dirty="0">
                <a:latin typeface="+mn-lt"/>
              </a:rPr>
              <a:t>50 подразделений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207645" algn="l"/>
              </a:tabLst>
              <a:defRPr/>
            </a:pPr>
            <a:r>
              <a:rPr lang="ru-RU" kern="100" dirty="0">
                <a:latin typeface="+mn-lt"/>
              </a:rPr>
              <a:t>300 сотрудников</a:t>
            </a:r>
            <a:endParaRPr lang="ru-RU" kern="100" dirty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102" name="Прямоугольник 26"/>
          <p:cNvSpPr>
            <a:spLocks noChangeArrowheads="1"/>
          </p:cNvSpPr>
          <p:nvPr/>
        </p:nvSpPr>
        <p:spPr bwMode="auto">
          <a:xfrm>
            <a:off x="206375" y="2824163"/>
            <a:ext cx="25209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tabLst>
                <a:tab pos="206375" algn="l"/>
              </a:tabLst>
              <a:defRPr sz="28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75 подразделений</a:t>
            </a: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2300 сотрудников</a:t>
            </a:r>
          </a:p>
        </p:txBody>
      </p:sp>
      <p:sp>
        <p:nvSpPr>
          <p:cNvPr id="4103" name="Прямоугольник 27"/>
          <p:cNvSpPr>
            <a:spLocks noChangeArrowheads="1"/>
          </p:cNvSpPr>
          <p:nvPr/>
        </p:nvSpPr>
        <p:spPr bwMode="auto">
          <a:xfrm>
            <a:off x="6110288" y="2824163"/>
            <a:ext cx="25209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tabLst>
                <a:tab pos="206375" algn="l"/>
              </a:tabLst>
              <a:defRPr sz="28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206375" algn="l"/>
              </a:tabLs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40 кафедр и курсов</a:t>
            </a: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/>
              <a:t>300 сотрудников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697" y="1547018"/>
            <a:ext cx="3293498" cy="4757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06375" y="3643313"/>
            <a:ext cx="8408988" cy="1077218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/>
                </a:solidFill>
                <a:latin typeface="+mn-lt"/>
              </a:rPr>
              <a:t>Институт главных внештатных специалистов</a:t>
            </a:r>
            <a:r>
              <a:rPr lang="ru-RU" sz="2000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Министерства Здравоохранения Московской области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50</a:t>
            </a:r>
            <a:r>
              <a:rPr lang="ru-RU" sz="2000" dirty="0">
                <a:latin typeface="+mn-lt"/>
              </a:rPr>
              <a:t> специалистов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4106" name="Группа 8"/>
          <p:cNvGrpSpPr>
            <a:grpSpLocks/>
          </p:cNvGrpSpPr>
          <p:nvPr/>
        </p:nvGrpSpPr>
        <p:grpSpPr bwMode="auto">
          <a:xfrm>
            <a:off x="463912" y="1089819"/>
            <a:ext cx="8408988" cy="1439863"/>
            <a:chOff x="206710" y="1384906"/>
            <a:chExt cx="8409290" cy="16998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481680" y="1384906"/>
              <a:ext cx="3960954" cy="5397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tx1"/>
                  </a:solidFill>
                </a:rPr>
                <a:t>МОНИКИ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06710" y="2541236"/>
              <a:ext cx="2519453" cy="539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КЛИНИКА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96547" y="2541236"/>
              <a:ext cx="2519453" cy="539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ОБРАЗОВАНИЕ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161154" y="2544985"/>
              <a:ext cx="2519452" cy="539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НАУКА</a:t>
              </a:r>
            </a:p>
          </p:txBody>
        </p:sp>
        <p:cxnSp>
          <p:nvCxnSpPr>
            <p:cNvPr id="34" name="Прямая соединительная линия 33"/>
            <p:cNvCxnSpPr>
              <a:cxnSpLocks/>
            </p:cNvCxnSpPr>
            <p:nvPr/>
          </p:nvCxnSpPr>
          <p:spPr>
            <a:xfrm flipH="1">
              <a:off x="4420086" y="1924651"/>
              <a:ext cx="0" cy="61658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Соединительная линия уступом 37"/>
            <p:cNvCxnSpPr/>
            <p:nvPr/>
          </p:nvCxnSpPr>
          <p:spPr>
            <a:xfrm rot="5400000">
              <a:off x="2633779" y="758103"/>
              <a:ext cx="616585" cy="2949681"/>
            </a:xfrm>
            <a:prstGeom prst="bentConnector3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Соединительная линия уступом 18"/>
            <p:cNvCxnSpPr/>
            <p:nvPr/>
          </p:nvCxnSpPr>
          <p:spPr>
            <a:xfrm rot="16200000" flipH="1">
              <a:off x="5587429" y="757309"/>
              <a:ext cx="616585" cy="2951269"/>
            </a:xfrm>
            <a:prstGeom prst="bentConnector3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/>
          </p:cNvPr>
          <p:cNvSpPr txBox="1"/>
          <p:nvPr/>
        </p:nvSpPr>
        <p:spPr>
          <a:xfrm>
            <a:off x="206375" y="4878388"/>
            <a:ext cx="84089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t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400" b="1" dirty="0">
                <a:latin typeface="+mn-lt"/>
              </a:rPr>
              <a:t>2900</a:t>
            </a:r>
            <a:r>
              <a:rPr lang="ru-RU" sz="2400" dirty="0">
                <a:latin typeface="+mn-lt"/>
              </a:rPr>
              <a:t> сотрудников, среди которых:</a:t>
            </a:r>
          </a:p>
          <a:p>
            <a:pPr marL="342900" indent="-342900" algn="just" eaLnBrk="1" fontAlgn="t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latin typeface="+mn-lt"/>
              </a:rPr>
              <a:t>2</a:t>
            </a:r>
            <a:r>
              <a:rPr lang="ru-RU" sz="2400" dirty="0">
                <a:latin typeface="+mn-lt"/>
              </a:rPr>
              <a:t> академика и </a:t>
            </a:r>
            <a:r>
              <a:rPr lang="ru-RU" sz="2400" b="1" dirty="0">
                <a:latin typeface="+mn-lt"/>
              </a:rPr>
              <a:t>3</a:t>
            </a:r>
            <a:r>
              <a:rPr lang="ru-RU" sz="2400" dirty="0">
                <a:latin typeface="+mn-lt"/>
              </a:rPr>
              <a:t> чл.-корреспондента РАН</a:t>
            </a:r>
          </a:p>
          <a:p>
            <a:pPr marL="342900" indent="-342900" algn="just" eaLnBrk="1" fontAlgn="t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latin typeface="+mn-lt"/>
              </a:rPr>
              <a:t>50</a:t>
            </a:r>
            <a:r>
              <a:rPr lang="ru-RU" sz="2400" dirty="0">
                <a:latin typeface="+mn-lt"/>
              </a:rPr>
              <a:t> профессоров </a:t>
            </a:r>
          </a:p>
          <a:p>
            <a:pPr marL="342900" indent="-342900" algn="just" eaLnBrk="1" fontAlgn="t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latin typeface="+mn-lt"/>
              </a:rPr>
              <a:t>130</a:t>
            </a:r>
            <a:r>
              <a:rPr lang="ru-RU" sz="2400" dirty="0">
                <a:latin typeface="+mn-lt"/>
              </a:rPr>
              <a:t> докторов и </a:t>
            </a:r>
            <a:r>
              <a:rPr lang="ru-RU" sz="2400" b="1" dirty="0">
                <a:latin typeface="+mn-lt"/>
              </a:rPr>
              <a:t>270</a:t>
            </a:r>
            <a:r>
              <a:rPr lang="ru-RU" sz="2400" dirty="0">
                <a:latin typeface="+mn-lt"/>
              </a:rPr>
              <a:t> кандидатов наук</a:t>
            </a:r>
          </a:p>
        </p:txBody>
      </p:sp>
    </p:spTree>
    <p:extLst>
      <p:ext uri="{BB962C8B-B14F-4D97-AF65-F5344CB8AC3E}">
        <p14:creationId xmlns:p14="http://schemas.microsoft.com/office/powerpoint/2010/main" val="62668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95250" y="58382"/>
            <a:ext cx="10515600" cy="102076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dirty="0"/>
              <a:t>Клиническая работа</a:t>
            </a:r>
          </a:p>
        </p:txBody>
      </p:sp>
      <p:pic>
        <p:nvPicPr>
          <p:cNvPr id="5123" name="Объект 2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0" y="0"/>
            <a:ext cx="3060700" cy="1152525"/>
          </a:xfrm>
        </p:spPr>
      </p:pic>
      <p:sp>
        <p:nvSpPr>
          <p:cNvPr id="5125" name="Прямоугольник 33"/>
          <p:cNvSpPr>
            <a:spLocks noChangeArrowheads="1"/>
          </p:cNvSpPr>
          <p:nvPr/>
        </p:nvSpPr>
        <p:spPr bwMode="auto">
          <a:xfrm>
            <a:off x="147638" y="1204913"/>
            <a:ext cx="8661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latin typeface="+mn-lt"/>
              </a:rPr>
              <a:t>Многопрофильный клинический центр </a:t>
            </a:r>
          </a:p>
        </p:txBody>
      </p:sp>
      <p:graphicFrame>
        <p:nvGraphicFramePr>
          <p:cNvPr id="35" name="Схема 34"/>
          <p:cNvGraphicFramePr/>
          <p:nvPr/>
        </p:nvGraphicFramePr>
        <p:xfrm>
          <a:off x="159467" y="1653802"/>
          <a:ext cx="8989774" cy="5204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127" name="Группа 2"/>
          <p:cNvGrpSpPr>
            <a:grpSpLocks/>
          </p:cNvGrpSpPr>
          <p:nvPr/>
        </p:nvGrpSpPr>
        <p:grpSpPr bwMode="auto">
          <a:xfrm>
            <a:off x="8842375" y="1282700"/>
            <a:ext cx="3325813" cy="2349500"/>
            <a:chOff x="8768319" y="4508801"/>
            <a:chExt cx="3326224" cy="2349199"/>
          </a:xfrm>
        </p:grpSpPr>
        <p:pic>
          <p:nvPicPr>
            <p:cNvPr id="5137" name="Рисунок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319" y="4508801"/>
              <a:ext cx="1700485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Рисунок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810" y="4518000"/>
              <a:ext cx="1683749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Рисунок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5269" y="4518000"/>
              <a:ext cx="1693816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Рисунок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2169" y="4518000"/>
              <a:ext cx="1691998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Рисунок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2217" y="4518000"/>
              <a:ext cx="1691997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Рисунок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4059" y="4518000"/>
              <a:ext cx="1700484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8" name="Группа 25"/>
          <p:cNvGrpSpPr>
            <a:grpSpLocks/>
          </p:cNvGrpSpPr>
          <p:nvPr/>
        </p:nvGrpSpPr>
        <p:grpSpPr bwMode="auto">
          <a:xfrm>
            <a:off x="8842375" y="4435475"/>
            <a:ext cx="3325813" cy="2349500"/>
            <a:chOff x="8768319" y="4508801"/>
            <a:chExt cx="3326224" cy="2349199"/>
          </a:xfrm>
        </p:grpSpPr>
        <p:pic>
          <p:nvPicPr>
            <p:cNvPr id="5131" name="Рисунок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319" y="4508801"/>
              <a:ext cx="1700485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Рисунок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810" y="4518000"/>
              <a:ext cx="1683749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Рисунок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5269" y="4518000"/>
              <a:ext cx="1693816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Рисунок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2169" y="4518000"/>
              <a:ext cx="1691998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Рисунок 3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2217" y="4518000"/>
              <a:ext cx="1691997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Рисунок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4059" y="4518000"/>
              <a:ext cx="1700484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30" name="Прямоугольник 14"/>
          <p:cNvSpPr>
            <a:spLocks noChangeArrowheads="1"/>
          </p:cNvSpPr>
          <p:nvPr/>
        </p:nvSpPr>
        <p:spPr bwMode="auto">
          <a:xfrm>
            <a:off x="9323388" y="3656013"/>
            <a:ext cx="284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/>
              <a:t>Лицензия Медицинской деятельности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/>
              <a:t>№ЛО-77-01-016759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от 02 октября  2018г.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7" y="2462050"/>
            <a:ext cx="2264160" cy="3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9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900"/>
            <a:ext cx="10515600" cy="1021057"/>
          </a:xfrm>
        </p:spPr>
        <p:txBody>
          <a:bodyPr>
            <a:normAutofit/>
          </a:bodyPr>
          <a:lstStyle/>
          <a:p>
            <a:r>
              <a:rPr lang="ru-RU" sz="3200" dirty="0"/>
              <a:t>Факультет усовершенствования врачей</a:t>
            </a:r>
          </a:p>
        </p:txBody>
      </p:sp>
      <p:pic>
        <p:nvPicPr>
          <p:cNvPr id="30" name="Объект 2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</p:spPr>
      </p:pic>
      <p:sp>
        <p:nvSpPr>
          <p:cNvPr id="3" name="Прямоугольник 2"/>
          <p:cNvSpPr/>
          <p:nvPr/>
        </p:nvSpPr>
        <p:spPr>
          <a:xfrm>
            <a:off x="195527" y="1488414"/>
            <a:ext cx="624337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Последипломная подготовка</a:t>
            </a:r>
          </a:p>
          <a:p>
            <a:pPr marL="742950" lvl="1" indent="-285750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Ординатура</a:t>
            </a:r>
          </a:p>
          <a:p>
            <a:pPr marL="742950" lvl="1" indent="-285750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Аспирантура</a:t>
            </a:r>
          </a:p>
          <a:p>
            <a:pPr marL="285750" indent="-285750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профессиональное образование</a:t>
            </a:r>
          </a:p>
          <a:p>
            <a:pPr marL="285750" indent="-285750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/>
              <a:t>Ежегодные научно-образовательные школы для врачей</a:t>
            </a:r>
          </a:p>
          <a:p>
            <a:pPr marL="285750" indent="-285750"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Дистанционное обучение (более 20 действующих телекоммуникационных центров по Московской области)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Учебный </a:t>
            </a:r>
            <a:r>
              <a:rPr lang="ru-RU" sz="1400" dirty="0" err="1"/>
              <a:t>симуляционный</a:t>
            </a:r>
            <a:r>
              <a:rPr lang="ru-RU" sz="1400" dirty="0"/>
              <a:t> тренинг-центр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/>
              <a:t>70 филиалов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432720" y="306899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скорой медицинской помощи</a:t>
            </a:r>
          </a:p>
        </p:txBody>
      </p:sp>
      <p:sp>
        <p:nvSpPr>
          <p:cNvPr id="14" name="Rectangle 48"/>
          <p:cNvSpPr>
            <a:spLocks noChangeArrowheads="1"/>
          </p:cNvSpPr>
          <p:nvPr/>
        </p:nvSpPr>
        <p:spPr bwMode="auto">
          <a:xfrm>
            <a:off x="6432720" y="342903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клинической лаб. диагностики</a:t>
            </a:r>
          </a:p>
        </p:txBody>
      </p: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6432720" y="378907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эндокринологии</a:t>
            </a:r>
          </a:p>
        </p:txBody>
      </p: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6432720" y="414911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орг. </a:t>
            </a:r>
            <a:r>
              <a:rPr lang="ru-RU" altLang="ru-RU" sz="1050" dirty="0" err="1">
                <a:latin typeface="+mn-lt"/>
              </a:rPr>
              <a:t>здравоохр</a:t>
            </a:r>
            <a:r>
              <a:rPr lang="ru-RU" altLang="ru-RU" sz="1050" dirty="0">
                <a:latin typeface="+mn-lt"/>
              </a:rPr>
              <a:t>. и общ. здоровья</a:t>
            </a:r>
          </a:p>
        </p:txBody>
      </p:sp>
      <p:sp>
        <p:nvSpPr>
          <p:cNvPr id="17" name="Rectangle 51"/>
          <p:cNvSpPr>
            <a:spLocks noChangeArrowheads="1"/>
          </p:cNvSpPr>
          <p:nvPr/>
        </p:nvSpPr>
        <p:spPr bwMode="auto">
          <a:xfrm>
            <a:off x="6432720" y="486919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Онкологии и торакальной хирургии</a:t>
            </a: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6432720" y="450915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Мед. реабилитации и физиотерапии</a:t>
            </a:r>
          </a:p>
        </p:txBody>
      </p: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6432720" y="522923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Лучевой диагностики</a:t>
            </a:r>
          </a:p>
        </p:txBody>
      </p:sp>
      <p:sp>
        <p:nvSpPr>
          <p:cNvPr id="20" name="Rectangle 54"/>
          <p:cNvSpPr>
            <a:spLocks noChangeArrowheads="1"/>
          </p:cNvSpPr>
          <p:nvPr/>
        </p:nvSpPr>
        <p:spPr bwMode="auto">
          <a:xfrm>
            <a:off x="9208770" y="4509120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оториноларингологии</a:t>
            </a:r>
          </a:p>
        </p:txBody>
      </p:sp>
      <p:sp>
        <p:nvSpPr>
          <p:cNvPr id="21" name="Rectangle 56"/>
          <p:cNvSpPr>
            <a:spLocks noChangeArrowheads="1"/>
          </p:cNvSpPr>
          <p:nvPr/>
        </p:nvSpPr>
        <p:spPr bwMode="auto">
          <a:xfrm>
            <a:off x="9208770" y="162883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общей врачебной практики</a:t>
            </a:r>
          </a:p>
        </p:txBody>
      </p:sp>
      <p:sp>
        <p:nvSpPr>
          <p:cNvPr id="22" name="Rectangle 57"/>
          <p:cNvSpPr>
            <a:spLocks noChangeArrowheads="1"/>
          </p:cNvSpPr>
          <p:nvPr/>
        </p:nvSpPr>
        <p:spPr bwMode="auto">
          <a:xfrm>
            <a:off x="9208770" y="1988840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терапии</a:t>
            </a:r>
          </a:p>
        </p:txBody>
      </p:sp>
      <p:sp>
        <p:nvSpPr>
          <p:cNvPr id="23" name="Rectangle 58"/>
          <p:cNvSpPr>
            <a:spLocks noChangeArrowheads="1"/>
          </p:cNvSpPr>
          <p:nvPr/>
        </p:nvSpPr>
        <p:spPr bwMode="auto">
          <a:xfrm>
            <a:off x="9208770" y="234891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хирургии</a:t>
            </a:r>
          </a:p>
        </p:txBody>
      </p:sp>
      <p:sp>
        <p:nvSpPr>
          <p:cNvPr id="24" name="Rectangle 59"/>
          <p:cNvSpPr>
            <a:spLocks noChangeArrowheads="1"/>
          </p:cNvSpPr>
          <p:nvPr/>
        </p:nvSpPr>
        <p:spPr bwMode="auto">
          <a:xfrm>
            <a:off x="9208770" y="270895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травматологии и ортопедии</a:t>
            </a:r>
          </a:p>
        </p:txBody>
      </p:sp>
      <p:sp>
        <p:nvSpPr>
          <p:cNvPr id="25" name="Rectangle 61"/>
          <p:cNvSpPr>
            <a:spLocks noChangeArrowheads="1"/>
          </p:cNvSpPr>
          <p:nvPr/>
        </p:nvSpPr>
        <p:spPr bwMode="auto">
          <a:xfrm>
            <a:off x="9208770" y="3068960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ЧЛХ и хирургической стоматологии</a:t>
            </a:r>
          </a:p>
        </p:txBody>
      </p:sp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9208770" y="342903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ортопедической стоматологии</a:t>
            </a:r>
          </a:p>
        </p:txBody>
      </p:sp>
      <p:sp>
        <p:nvSpPr>
          <p:cNvPr id="27" name="Rectangle 63"/>
          <p:cNvSpPr>
            <a:spLocks noChangeArrowheads="1"/>
          </p:cNvSpPr>
          <p:nvPr/>
        </p:nvSpPr>
        <p:spPr bwMode="auto">
          <a:xfrm>
            <a:off x="9208770" y="378907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стоматологии</a:t>
            </a:r>
          </a:p>
        </p:txBody>
      </p:sp>
      <p:sp>
        <p:nvSpPr>
          <p:cNvPr id="28" name="Rectangle 64"/>
          <p:cNvSpPr>
            <a:spLocks noChangeArrowheads="1"/>
          </p:cNvSpPr>
          <p:nvPr/>
        </p:nvSpPr>
        <p:spPr bwMode="auto">
          <a:xfrm>
            <a:off x="9208770" y="4149080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дерматовенерологии и дерматоонкологии </a:t>
            </a:r>
          </a:p>
        </p:txBody>
      </p:sp>
      <p:sp>
        <p:nvSpPr>
          <p:cNvPr id="29" name="Rectangle 65"/>
          <p:cNvSpPr>
            <a:spLocks noChangeArrowheads="1"/>
          </p:cNvSpPr>
          <p:nvPr/>
        </p:nvSpPr>
        <p:spPr bwMode="auto">
          <a:xfrm>
            <a:off x="9208770" y="4869160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урологии</a:t>
            </a:r>
          </a:p>
        </p:txBody>
      </p:sp>
      <p:sp>
        <p:nvSpPr>
          <p:cNvPr id="31" name="Rectangle 66"/>
          <p:cNvSpPr>
            <a:spLocks noChangeArrowheads="1"/>
          </p:cNvSpPr>
          <p:nvPr/>
        </p:nvSpPr>
        <p:spPr bwMode="auto">
          <a:xfrm>
            <a:off x="9208770" y="5229200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ru-RU" altLang="ru-RU" sz="1000" dirty="0">
                <a:latin typeface="+mn-lt"/>
              </a:rPr>
              <a:t>трансплантологии, нефрологии и</a:t>
            </a:r>
          </a:p>
          <a:p>
            <a:pPr algn="ctr">
              <a:lnSpc>
                <a:spcPct val="60000"/>
              </a:lnSpc>
            </a:pPr>
            <a:r>
              <a:rPr lang="ru-RU" altLang="ru-RU" sz="1000" dirty="0">
                <a:latin typeface="+mn-lt"/>
              </a:rPr>
              <a:t> искусственных органов </a:t>
            </a:r>
          </a:p>
        </p:txBody>
      </p:sp>
      <p:sp>
        <p:nvSpPr>
          <p:cNvPr id="32" name="Rectangle 70"/>
          <p:cNvSpPr>
            <a:spLocks noChangeArrowheads="1"/>
          </p:cNvSpPr>
          <p:nvPr/>
        </p:nvSpPr>
        <p:spPr bwMode="auto">
          <a:xfrm>
            <a:off x="6432720" y="558927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Медицины катастроф</a:t>
            </a:r>
          </a:p>
        </p:txBody>
      </p:sp>
      <p:sp>
        <p:nvSpPr>
          <p:cNvPr id="33" name="Rectangle 77"/>
          <p:cNvSpPr>
            <a:spLocks noChangeArrowheads="1"/>
          </p:cNvSpPr>
          <p:nvPr/>
        </p:nvSpPr>
        <p:spPr bwMode="auto">
          <a:xfrm>
            <a:off x="9208770" y="558927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гастроэнтерологии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608997" y="6370114"/>
            <a:ext cx="3199545" cy="443262"/>
          </a:xfrm>
          <a:prstGeom prst="rect">
            <a:avLst/>
          </a:prstGeom>
          <a:solidFill>
            <a:srgbClr val="C00000">
              <a:alpha val="8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30 кафедр и 10 курсов</a:t>
            </a:r>
          </a:p>
        </p:txBody>
      </p:sp>
      <p:sp>
        <p:nvSpPr>
          <p:cNvPr id="37" name="Rectangle 56"/>
          <p:cNvSpPr>
            <a:spLocks noChangeArrowheads="1"/>
          </p:cNvSpPr>
          <p:nvPr/>
        </p:nvSpPr>
        <p:spPr bwMode="auto">
          <a:xfrm>
            <a:off x="9208770" y="126879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Судебной медицины</a:t>
            </a:r>
          </a:p>
        </p:txBody>
      </p:sp>
      <p:sp>
        <p:nvSpPr>
          <p:cNvPr id="38" name="Rectangle 56"/>
          <p:cNvSpPr>
            <a:spLocks noChangeArrowheads="1"/>
          </p:cNvSpPr>
          <p:nvPr/>
        </p:nvSpPr>
        <p:spPr bwMode="auto">
          <a:xfrm>
            <a:off x="6432720" y="594931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Организации сестринского дела</a:t>
            </a: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6432720" y="162883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акушерства и гинекологии</a:t>
            </a:r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6432720" y="198887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 dirty="0">
                <a:latin typeface="+mn-lt"/>
              </a:rPr>
              <a:t>анестезиологии и реаниматологии</a:t>
            </a: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6432720" y="234891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педиатрии</a:t>
            </a:r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6432720" y="270895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50">
                <a:latin typeface="+mn-lt"/>
              </a:rPr>
              <a:t>неврологии</a:t>
            </a:r>
          </a:p>
        </p:txBody>
      </p:sp>
      <p:sp>
        <p:nvSpPr>
          <p:cNvPr id="43" name="Rectangle 56"/>
          <p:cNvSpPr>
            <a:spLocks noChangeArrowheads="1"/>
          </p:cNvSpPr>
          <p:nvPr/>
        </p:nvSpPr>
        <p:spPr bwMode="auto">
          <a:xfrm>
            <a:off x="6432720" y="1268792"/>
            <a:ext cx="2700000" cy="28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dirty="0" err="1">
                <a:latin typeface="+mn-lt"/>
              </a:rPr>
              <a:t>орг.-прав</a:t>
            </a:r>
            <a:r>
              <a:rPr lang="ru-RU" altLang="ru-RU" sz="1000" dirty="0">
                <a:latin typeface="+mn-lt"/>
              </a:rPr>
              <a:t>. </a:t>
            </a:r>
            <a:r>
              <a:rPr lang="ru-RU" altLang="ru-RU" sz="1000" dirty="0" err="1">
                <a:latin typeface="+mn-lt"/>
              </a:rPr>
              <a:t>обеспеч</a:t>
            </a:r>
            <a:r>
              <a:rPr lang="ru-RU" altLang="ru-RU" sz="1000" dirty="0">
                <a:latin typeface="+mn-lt"/>
              </a:rPr>
              <a:t>. мед. помощи</a:t>
            </a:r>
          </a:p>
          <a:p>
            <a:pPr algn="ctr"/>
            <a:r>
              <a:rPr lang="ru-RU" altLang="ru-RU" sz="1000" dirty="0">
                <a:latin typeface="+mn-lt"/>
              </a:rPr>
              <a:t> и фарм. деятельности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3230" y="4439534"/>
            <a:ext cx="5351145" cy="1892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</a:rPr>
              <a:t>Ежегодно на ФУВ МОНИКИ  проходят обучение: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В ординатуре – </a:t>
            </a:r>
            <a:r>
              <a:rPr lang="ru-RU" sz="1600" b="1" dirty="0">
                <a:solidFill>
                  <a:srgbClr val="C00000"/>
                </a:solidFill>
              </a:rPr>
              <a:t>750</a:t>
            </a:r>
            <a:r>
              <a:rPr lang="ru-RU" sz="1600" dirty="0"/>
              <a:t> человек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В аспирантуре – </a:t>
            </a:r>
            <a:r>
              <a:rPr lang="ru-RU" sz="1600" b="1" dirty="0">
                <a:solidFill>
                  <a:srgbClr val="C00000"/>
                </a:solidFill>
              </a:rPr>
              <a:t>90</a:t>
            </a:r>
            <a:r>
              <a:rPr lang="ru-RU" sz="1600" dirty="0"/>
              <a:t> человек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По программе дополнительного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профессионального образования – </a:t>
            </a:r>
            <a:r>
              <a:rPr lang="ru-RU" sz="1600" b="1" dirty="0">
                <a:solidFill>
                  <a:srgbClr val="C00000"/>
                </a:solidFill>
              </a:rPr>
              <a:t>7000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32884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Публикационная активность</a:t>
            </a:r>
          </a:p>
          <a:p>
            <a:pPr algn="l"/>
            <a:r>
              <a:rPr lang="ru-RU" sz="2400" dirty="0"/>
              <a:t>(По данным </a:t>
            </a:r>
            <a:r>
              <a:rPr lang="ru-RU" sz="2400" dirty="0" err="1"/>
              <a:t>elibrary.Ru</a:t>
            </a:r>
            <a:r>
              <a:rPr lang="ru-RU" sz="2400" dirty="0"/>
              <a:t> на 04.12.2018 г.)</a:t>
            </a:r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/>
          </p:nvPr>
        </p:nvGraphicFramePr>
        <p:xfrm>
          <a:off x="230669" y="1625600"/>
          <a:ext cx="4963255" cy="4804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5286624" y="1641020"/>
          <a:ext cx="6658328" cy="4804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764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95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73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5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66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13422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ysClr val="windowText" lastClr="00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Общие показатели</a:t>
                      </a:r>
                      <a:endParaRPr lang="ru-RU" sz="2000" dirty="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2014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2015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2016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2017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2018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600" baseline="0" dirty="0">
                          <a:latin typeface="+mj-lt"/>
                          <a:cs typeface="Times New Roman" panose="02020603050405020304" pitchFamily="18" charset="0"/>
                        </a:rPr>
                        <a:t> публикаций в РИНЦ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 3 203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3 707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4 302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4 659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5 248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600" baseline="0" dirty="0">
                          <a:latin typeface="+mj-lt"/>
                          <a:cs typeface="Times New Roman" panose="02020603050405020304" pitchFamily="18" charset="0"/>
                        </a:rPr>
                        <a:t> цитирований публикаций в РИНЦ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3 994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6 215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8 287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9 147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11 555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Число авторов,</a:t>
                      </a:r>
                      <a:r>
                        <a:rPr lang="ru-RU" sz="1600" baseline="0" dirty="0">
                          <a:latin typeface="+mj-lt"/>
                          <a:cs typeface="Times New Roman" panose="02020603050405020304" pitchFamily="18" charset="0"/>
                        </a:rPr>
                        <a:t> зарегистрированных в 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Science Index</a:t>
                      </a:r>
                      <a:endParaRPr lang="ru-RU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261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444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h-</a:t>
                      </a:r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индекс (индекс </a:t>
                      </a:r>
                      <a:r>
                        <a:rPr lang="ru-RU" sz="1600" dirty="0" err="1">
                          <a:latin typeface="+mj-lt"/>
                          <a:cs typeface="Times New Roman" panose="02020603050405020304" pitchFamily="18" charset="0"/>
                        </a:rPr>
                        <a:t>Хирша</a:t>
                      </a:r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07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504800" y="5064480"/>
            <a:ext cx="6551640" cy="1461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altLang="ru-RU" dirty="0" err="1">
                <a:latin typeface="Arial" panose="020B0604020202020204" pitchFamily="34" charset="0"/>
              </a:rPr>
              <a:t>Johan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</a:rPr>
              <a:t>Burisch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, </a:t>
            </a:r>
            <a:r>
              <a:rPr lang="ru-RU" altLang="ru-RU" dirty="0" err="1">
                <a:latin typeface="Arial" panose="020B0604020202020204" pitchFamily="34" charset="0"/>
              </a:rPr>
              <a:t>Gediminas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</a:rPr>
              <a:t>Kiudelis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, </a:t>
            </a:r>
            <a:r>
              <a:rPr lang="ru-RU" altLang="ru-RU" dirty="0" err="1">
                <a:latin typeface="Arial" panose="020B0604020202020204" pitchFamily="34" charset="0"/>
              </a:rPr>
              <a:t>Limas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</a:rPr>
              <a:t>Kupcinskas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, (...),</a:t>
            </a:r>
            <a:r>
              <a:rPr lang="ru-RU" sz="1800" b="1" strike="noStrike" spc="-1" dirty="0">
                <a:solidFill>
                  <a:srgbClr val="FF0000"/>
                </a:solidFill>
                <a:latin typeface="Corbel"/>
              </a:rPr>
              <a:t> </a:t>
            </a:r>
            <a:r>
              <a:rPr lang="en-US" b="1" spc="-1" dirty="0">
                <a:solidFill>
                  <a:srgbClr val="FF0000"/>
                </a:solidFill>
                <a:latin typeface="Corbel"/>
              </a:rPr>
              <a:t>Elena Belousova </a:t>
            </a:r>
            <a:r>
              <a:rPr lang="en-US" spc="-1" dirty="0">
                <a:solidFill>
                  <a:srgbClr val="000000"/>
                </a:solidFill>
                <a:latin typeface="Corbel"/>
              </a:rPr>
              <a:t>Natural disease course of Crohn’s disease during the first 5 years after diagnosis in a European population-based inception cohort: an Epi-IBD study</a:t>
            </a:r>
            <a:r>
              <a:rPr lang="ru-RU" spc="-1" dirty="0">
                <a:solidFill>
                  <a:srgbClr val="000000"/>
                </a:solidFill>
                <a:latin typeface="Corbel"/>
              </a:rPr>
              <a:t>// </a:t>
            </a:r>
            <a:r>
              <a:rPr lang="en-US" spc="-1" dirty="0">
                <a:solidFill>
                  <a:srgbClr val="000000"/>
                </a:solidFill>
                <a:latin typeface="Corbel"/>
              </a:rPr>
              <a:t>GUT</a:t>
            </a:r>
            <a:r>
              <a:rPr lang="ru-RU" spc="-1" dirty="0">
                <a:solidFill>
                  <a:srgbClr val="000000"/>
                </a:solidFill>
                <a:latin typeface="Corbel"/>
              </a:rPr>
              <a:t>– </a:t>
            </a:r>
            <a:r>
              <a:rPr lang="ru-RU" spc="-1" dirty="0">
                <a:solidFill>
                  <a:srgbClr val="C00000"/>
                </a:solidFill>
                <a:latin typeface="Corbel"/>
              </a:rPr>
              <a:t>201</a:t>
            </a:r>
            <a:r>
              <a:rPr lang="en-US" spc="-1" dirty="0">
                <a:solidFill>
                  <a:srgbClr val="C00000"/>
                </a:solidFill>
                <a:latin typeface="Corbel"/>
              </a:rPr>
              <a:t>8</a:t>
            </a:r>
            <a:r>
              <a:rPr lang="ru-RU" spc="-1" dirty="0">
                <a:solidFill>
                  <a:srgbClr val="C00000"/>
                </a:solidFill>
                <a:latin typeface="Corbel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orbel"/>
              </a:rPr>
              <a:t>– </a:t>
            </a:r>
            <a:r>
              <a:rPr lang="en-US" spc="-1" dirty="0">
                <a:solidFill>
                  <a:srgbClr val="000000"/>
                </a:solidFill>
                <a:latin typeface="Corbe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http://dx.doi.org/10.1136/gutjnl-2017-315568</a:t>
            </a:r>
            <a:endParaRPr lang="ru-RU" spc="-1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1504800" y="1336320"/>
            <a:ext cx="6551640" cy="1187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orbel"/>
              </a:rPr>
              <a:t>Giovanni Landoni, Vladimir V. Lomivorotov, Gabriele Alvaro, (...), </a:t>
            </a:r>
            <a:r>
              <a:rPr lang="ru-RU" sz="1800" b="1" strike="noStrike" spc="-1">
                <a:solidFill>
                  <a:srgbClr val="FF0000"/>
                </a:solidFill>
                <a:latin typeface="Corbel"/>
              </a:rPr>
              <a:t>Valery V. Likhvantsev, Tatiana S. Zabelina </a:t>
            </a:r>
            <a:r>
              <a:rPr lang="ru-RU" sz="1800" b="0" strike="noStrike" spc="-1">
                <a:solidFill>
                  <a:srgbClr val="000000"/>
                </a:solidFill>
                <a:latin typeface="Corbel"/>
              </a:rPr>
              <a:t>Levosimendan for Hemodynamic Support after Cardiac Surgery// N Engl J Med - 2017 - V. 376 – P. 2021 - 2031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0" y="55440"/>
            <a:ext cx="7775280" cy="103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orbel"/>
              </a:rPr>
              <a:t>Научные публикации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03" name="Объект 29"/>
          <p:cNvPicPr/>
          <p:nvPr/>
        </p:nvPicPr>
        <p:blipFill>
          <a:blip r:embed="rId4"/>
          <a:stretch/>
        </p:blipFill>
        <p:spPr>
          <a:xfrm>
            <a:off x="9081000" y="0"/>
            <a:ext cx="3059640" cy="1151640"/>
          </a:xfrm>
          <a:prstGeom prst="rect">
            <a:avLst/>
          </a:prstGeom>
          <a:ln>
            <a:noFill/>
          </a:ln>
        </p:spPr>
      </p:pic>
      <p:pic>
        <p:nvPicPr>
          <p:cNvPr id="105" name="Рисунок 1"/>
          <p:cNvPicPr/>
          <p:nvPr/>
        </p:nvPicPr>
        <p:blipFill>
          <a:blip r:embed="rId5"/>
          <a:stretch/>
        </p:blipFill>
        <p:spPr>
          <a:xfrm>
            <a:off x="149400" y="1272600"/>
            <a:ext cx="1352880" cy="1799640"/>
          </a:xfrm>
          <a:prstGeom prst="rect">
            <a:avLst/>
          </a:prstGeom>
          <a:ln w="6480">
            <a:solidFill>
              <a:schemeClr val="tx1"/>
            </a:solidFill>
            <a:round/>
          </a:ln>
        </p:spPr>
      </p:pic>
      <p:pic>
        <p:nvPicPr>
          <p:cNvPr id="106" name="Рисунок 3"/>
          <p:cNvPicPr/>
          <p:nvPr/>
        </p:nvPicPr>
        <p:blipFill>
          <a:blip r:embed="rId6"/>
          <a:stretch/>
        </p:blipFill>
        <p:spPr>
          <a:xfrm>
            <a:off x="149400" y="3128760"/>
            <a:ext cx="1338840" cy="1799640"/>
          </a:xfrm>
          <a:prstGeom prst="rect">
            <a:avLst/>
          </a:prstGeom>
          <a:ln w="6480">
            <a:solidFill>
              <a:schemeClr val="tx1"/>
            </a:solidFill>
            <a:round/>
          </a:ln>
        </p:spPr>
      </p:pic>
      <p:sp>
        <p:nvSpPr>
          <p:cNvPr id="108" name="CustomShape 5"/>
          <p:cNvSpPr/>
          <p:nvPr/>
        </p:nvSpPr>
        <p:spPr>
          <a:xfrm>
            <a:off x="1488600" y="3203280"/>
            <a:ext cx="6551640" cy="1461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ru-RU" sz="1800" b="1" strike="noStrike" spc="-1" dirty="0" err="1">
                <a:solidFill>
                  <a:srgbClr val="000000"/>
                </a:solidFill>
                <a:latin typeface="Corbel"/>
              </a:rPr>
              <a:t>Walid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orbel"/>
              </a:rPr>
              <a:t>Habre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orbel"/>
              </a:rPr>
              <a:t>Nicola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orbel"/>
              </a:rPr>
              <a:t>Disma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,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orbel"/>
              </a:rPr>
              <a:t>Katalin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orbel"/>
              </a:rPr>
              <a:t>Virag</a:t>
            </a:r>
            <a:r>
              <a:rPr lang="ru-RU" sz="1800" b="1" strike="noStrike" spc="-1" dirty="0">
                <a:solidFill>
                  <a:srgbClr val="000000"/>
                </a:solidFill>
                <a:latin typeface="Corbel"/>
              </a:rPr>
              <a:t>, (...), </a:t>
            </a:r>
            <a:r>
              <a:rPr lang="ru-RU" sz="1800" b="1" strike="noStrike" spc="-1" dirty="0" err="1">
                <a:solidFill>
                  <a:srgbClr val="FF0000"/>
                </a:solidFill>
                <a:latin typeface="Corbel"/>
              </a:rPr>
              <a:t>Alexander</a:t>
            </a:r>
            <a:r>
              <a:rPr lang="ru-RU" sz="1800" b="1" strike="noStrike" spc="-1" dirty="0">
                <a:solidFill>
                  <a:srgbClr val="FF0000"/>
                </a:solidFill>
                <a:latin typeface="Corbel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latin typeface="Corbel"/>
              </a:rPr>
              <a:t>Lugovoy</a:t>
            </a:r>
            <a:r>
              <a:rPr lang="ru-RU" sz="1800" b="1" strike="noStrike" spc="-1" dirty="0">
                <a:solidFill>
                  <a:srgbClr val="FF0000"/>
                </a:solidFill>
                <a:latin typeface="Corbel"/>
              </a:rPr>
              <a:t>, </a:t>
            </a:r>
            <a:r>
              <a:rPr lang="ru-RU" sz="1800" b="1" strike="noStrike" spc="-1" dirty="0" err="1">
                <a:solidFill>
                  <a:srgbClr val="FF0000"/>
                </a:solidFill>
                <a:latin typeface="Corbel"/>
              </a:rPr>
              <a:t>Alexey</a:t>
            </a:r>
            <a:r>
              <a:rPr lang="ru-RU" sz="1800" b="1" strike="noStrike" spc="-1" dirty="0">
                <a:solidFill>
                  <a:srgbClr val="FF0000"/>
                </a:solidFill>
                <a:latin typeface="Corbel"/>
              </a:rPr>
              <a:t> </a:t>
            </a:r>
            <a:r>
              <a:rPr lang="ru-RU" sz="1800" b="1" strike="noStrike" spc="-1" dirty="0" err="1">
                <a:solidFill>
                  <a:srgbClr val="FF0000"/>
                </a:solidFill>
                <a:latin typeface="Corbel"/>
              </a:rPr>
              <a:t>Ovezov</a:t>
            </a:r>
            <a:r>
              <a:rPr lang="ru-RU" sz="1800" b="1" strike="noStrike" spc="-1" dirty="0">
                <a:solidFill>
                  <a:srgbClr val="FF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Incidence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of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severe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critical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events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paediatric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anaesthesia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(APRICOT): a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prospective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multicentre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observational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study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261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hospitals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in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Europe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//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The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Lancet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Respiratory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orbel"/>
              </a:rPr>
              <a:t>Medicine</a:t>
            </a:r>
            <a:r>
              <a:rPr lang="ru-RU" sz="1800" b="0" strike="noStrike" spc="-1" dirty="0">
                <a:solidFill>
                  <a:srgbClr val="000000"/>
                </a:solidFill>
                <a:latin typeface="Corbel"/>
              </a:rPr>
              <a:t> – 2017- V. 5 №5 – P. 412 - 425</a:t>
            </a:r>
            <a:endParaRPr lang="ru-RU" sz="1800" b="0" strike="noStrike" spc="-1" dirty="0">
              <a:latin typeface="Arial"/>
            </a:endParaRPr>
          </a:p>
        </p:txBody>
      </p:sp>
      <p:graphicFrame>
        <p:nvGraphicFramePr>
          <p:cNvPr id="109" name="Диаграмма 22"/>
          <p:cNvGraphicFramePr/>
          <p:nvPr>
            <p:extLst>
              <p:ext uri="{D42A27DB-BD31-4B8C-83A1-F6EECF244321}">
                <p14:modId xmlns:p14="http://schemas.microsoft.com/office/powerpoint/2010/main" val="427431006"/>
              </p:ext>
            </p:extLst>
          </p:nvPr>
        </p:nvGraphicFramePr>
        <p:xfrm>
          <a:off x="8096760" y="4068000"/>
          <a:ext cx="3959640" cy="2699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0" name="Диаграмма 23"/>
          <p:cNvGraphicFramePr/>
          <p:nvPr/>
        </p:nvGraphicFramePr>
        <p:xfrm>
          <a:off x="8096760" y="1295280"/>
          <a:ext cx="3959640" cy="2699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1" name="CustomShape 6"/>
          <p:cNvSpPr/>
          <p:nvPr/>
        </p:nvSpPr>
        <p:spPr>
          <a:xfrm>
            <a:off x="1332720" y="4485960"/>
            <a:ext cx="1439640" cy="395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C00000"/>
                </a:solidFill>
                <a:latin typeface="Corbel"/>
              </a:rPr>
              <a:t>IF – 19.287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12" name="CustomShape 7"/>
          <p:cNvSpPr/>
          <p:nvPr/>
        </p:nvSpPr>
        <p:spPr>
          <a:xfrm>
            <a:off x="1321920" y="2336040"/>
            <a:ext cx="1439640" cy="395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C00000"/>
                </a:solidFill>
                <a:latin typeface="Corbel"/>
              </a:rPr>
              <a:t>IF – 72.406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D433EA-3FCC-44BF-A290-5EE77AF0AA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0" y="4982520"/>
            <a:ext cx="1338840" cy="1785120"/>
          </a:xfrm>
          <a:prstGeom prst="rect">
            <a:avLst/>
          </a:prstGeom>
        </p:spPr>
      </p:pic>
      <p:sp>
        <p:nvSpPr>
          <p:cNvPr id="113" name="CustomShape 8"/>
          <p:cNvSpPr/>
          <p:nvPr/>
        </p:nvSpPr>
        <p:spPr>
          <a:xfrm>
            <a:off x="1354680" y="6336360"/>
            <a:ext cx="1439640" cy="395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latin typeface="Corbel"/>
              </a:rPr>
              <a:t>IF – 17.016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5286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Развитие внебюджетной деятельности</a:t>
            </a:r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75" y="61909"/>
            <a:ext cx="3060025" cy="1151980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48774279"/>
              </p:ext>
            </p:extLst>
          </p:nvPr>
        </p:nvGraphicFramePr>
        <p:xfrm>
          <a:off x="295836" y="3034669"/>
          <a:ext cx="11748975" cy="382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84414" y="1335608"/>
          <a:ext cx="11423173" cy="1775578"/>
        </p:xfrm>
        <a:graphic>
          <a:graphicData uri="http://schemas.openxmlformats.org/drawingml/2006/table">
            <a:tbl>
              <a:tblPr/>
              <a:tblGrid>
                <a:gridCol w="29528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40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40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40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940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940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3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900" i="0" dirty="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2015</a:t>
                      </a:r>
                      <a:r>
                        <a:rPr lang="ru-RU" sz="2000" b="1" i="0" dirty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г.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ru-RU" sz="2000" b="1" i="0" dirty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г.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2000" b="1" i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2018 г.</a:t>
                      </a:r>
                    </a:p>
                  </a:txBody>
                  <a:tcPr marL="66301" marR="663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7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Соотношение бюджетных и внебюджетных средств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(%)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98,8 / 1,2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95,8 / 4,2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91,6 / 8,4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90,6 / 9,4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89,7 / 10,3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V="1">
            <a:off x="10162791" y="5054354"/>
            <a:ext cx="1337481" cy="136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858977" y="5361419"/>
            <a:ext cx="1337481" cy="136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8019954" y="5226274"/>
            <a:ext cx="1337481" cy="136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68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3582" y="127371"/>
            <a:ext cx="10515600" cy="1021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Защита диссертаций</a:t>
            </a:r>
          </a:p>
        </p:txBody>
      </p:sp>
      <p:pic>
        <p:nvPicPr>
          <p:cNvPr id="9" name="Объект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45" y="0"/>
            <a:ext cx="3060025" cy="115198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47189" y="1205500"/>
            <a:ext cx="1189762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127000" dist="25400" dir="54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589434" y="1583995"/>
            <a:ext cx="9069748" cy="3330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73190" y="2499852"/>
            <a:ext cx="7400544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000" b="1" cap="all" dirty="0">
                <a:ln w="3175" cmpd="sng">
                  <a:noFill/>
                </a:ln>
                <a:cs typeface="Times New Roman" panose="02020603050405020304" pitchFamily="18" charset="0"/>
              </a:rPr>
              <a:t>(МОНИКИ + НМХЦ)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73005" y="2661657"/>
            <a:ext cx="86666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cs typeface="Times New Roman" panose="02020603050405020304" pitchFamily="18" charset="0"/>
              </a:rPr>
              <a:t>Специальности: 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cs typeface="Times New Roman" panose="02020603050405020304" pitchFamily="18" charset="0"/>
              </a:rPr>
              <a:t>хирургия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cs typeface="Times New Roman" panose="02020603050405020304" pitchFamily="18" charset="0"/>
              </a:rPr>
              <a:t>сердечно-сосудистая хирургия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dirty="0">
                <a:cs typeface="Times New Roman" panose="02020603050405020304" pitchFamily="18" charset="0"/>
              </a:rPr>
              <a:t>внутренние болезни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1433" y="1592845"/>
            <a:ext cx="7400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ОБЪЕДИНЕННЫЙ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ДИССЕРТАЦИОННЫЙ СОВЕТ</a:t>
            </a:r>
          </a:p>
          <a:p>
            <a:pPr algn="ctr"/>
            <a:r>
              <a:rPr lang="ru-RU" b="1" dirty="0">
                <a:cs typeface="Times New Roman" panose="02020603050405020304" pitchFamily="18" charset="0"/>
              </a:rPr>
              <a:t>Д 999.052.02</a:t>
            </a:r>
            <a:endParaRPr lang="en-US" b="1" dirty="0"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08" y="1659753"/>
            <a:ext cx="1260000" cy="1260000"/>
          </a:xfrm>
          <a:prstGeom prst="rect">
            <a:avLst/>
          </a:prstGeom>
        </p:spPr>
      </p:pic>
      <p:pic>
        <p:nvPicPr>
          <p:cNvPr id="17" name="Picture 4" descr="http://www.pirogov-center.ru/conferences/diagnosis-and-treatment-of-atrial-fibrillation/logo-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100000">
                        <a14:backgroundMark x1="15500" y1="17500" x2="17000" y2="20500"/>
                        <a14:backgroundMark x1="18000" y1="21000" x2="24500" y2="28000"/>
                        <a14:backgroundMark x1="84000" y1="19000" x2="77000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45" y="1773854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89434" y="5479142"/>
            <a:ext cx="9069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cs typeface="Times New Roman" panose="02020603050405020304" pitchFamily="18" charset="0"/>
              </a:rPr>
              <a:t>В 2018 году в совете защищено 21 диссертация, из них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19 - на соискание ученой степени кандидата наук;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cs typeface="Times New Roman" panose="02020603050405020304" pitchFamily="18" charset="0"/>
              </a:rPr>
              <a:t>2 - на соискание ученой степени доктора наук.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414269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1259</Words>
  <Application>Microsoft Office PowerPoint</Application>
  <PresentationFormat>Широкоэкранный</PresentationFormat>
  <Paragraphs>345</Paragraphs>
  <Slides>23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MS Mincho</vt:lpstr>
      <vt:lpstr>Arial</vt:lpstr>
      <vt:lpstr>Calibri</vt:lpstr>
      <vt:lpstr>Century Gothic</vt:lpstr>
      <vt:lpstr>Corbel</vt:lpstr>
      <vt:lpstr>Times New Roman</vt:lpstr>
      <vt:lpstr>Wingdings</vt:lpstr>
      <vt:lpstr>Тема Office</vt:lpstr>
      <vt:lpstr>Acrobat Document</vt:lpstr>
      <vt:lpstr>Презентация PowerPoint</vt:lpstr>
      <vt:lpstr>История МОНИКИ</vt:lpstr>
      <vt:lpstr>Структура</vt:lpstr>
      <vt:lpstr>Клиническая работа</vt:lpstr>
      <vt:lpstr>Факультет усовершенствования врачей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Аккредитации на право проведения клинических исследований ЛП и клинических испытаний МИ</vt:lpstr>
      <vt:lpstr>Независимый комитет по этике при ГБУЗ МО МОНИКИ им. М.Ф. Владимирского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Отделение клинических исследований</vt:lpstr>
      <vt:lpstr>МОНИКИ-МТК 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чего врачу нужно знать статистику?</dc:title>
  <dc:creator>Алексей</dc:creator>
  <cp:lastModifiedBy>Научный сотрудник</cp:lastModifiedBy>
  <cp:revision>147</cp:revision>
  <dcterms:created xsi:type="dcterms:W3CDTF">2018-04-04T09:08:32Z</dcterms:created>
  <dcterms:modified xsi:type="dcterms:W3CDTF">2019-03-15T12:01:38Z</dcterms:modified>
</cp:coreProperties>
</file>