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57" r:id="rId3"/>
    <p:sldId id="269" r:id="rId4"/>
    <p:sldId id="259" r:id="rId5"/>
    <p:sldId id="260" r:id="rId6"/>
    <p:sldId id="275" r:id="rId7"/>
    <p:sldId id="266" r:id="rId8"/>
    <p:sldId id="271" r:id="rId9"/>
    <p:sldId id="258" r:id="rId10"/>
    <p:sldId id="272" r:id="rId11"/>
    <p:sldId id="273" r:id="rId12"/>
    <p:sldId id="261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72;&#1073;&#1086;&#1090;&#1072;\@&#1052;&#1086;&#1085;&#1080;&#1090;&#1086;&#1088;&#1080;&#1085;&#1075;%20&#1052;&#1077;&#1076;&#1080;&#1079;&#1076;&#1077;&#1083;&#1080;&#1081;%20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72;&#1073;&#1086;&#1090;&#1072;\&#1062;&#1074;&#1077;&#1090;&#1085;&#1086;&#1081;\@&#1052;&#1086;&#1085;&#1080;&#1090;&#1086;&#1088;&#1080;&#1085;&#1075;%20&#1052;&#1077;&#1076;&#1080;&#1079;&#1076;&#1077;&#1083;&#1080;&#108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Z:\38%20&#1054;&#1055;&#1059;&#1043;&#1055;\&#1054;&#1090;&#1095;&#1077;&#1090;&#1085;&#1072;&#1103;%20&#1076;&#1086;&#1082;&#1091;&#1084;&#1077;&#1085;&#1090;&#1072;&#1094;&#1080;&#1103;%20&#1087;&#1086;%20&#1043;&#1050;%20(&#1079;&#1072;&#1087;&#1088;&#1086;&#1089;&#1099;%20&#1052;&#1055;&#1058;,%20&#1086;&#1090;&#1095;&#1077;&#1090;&#1099;...)\&#1045;&#1078;&#1077;&#1084;&#1077;&#1089;&#1103;&#1095;&#1085;&#1099;&#1081;%20&#1084;&#1086;&#1085;&#1080;&#1090;&#1086;&#1088;&#1080;&#1085;&#1075;_2018\&#1092;&#1072;&#1081;&#1083;&#1099;%20&#1076;&#1083;&#1103;%20&#1088;&#1072;&#1073;&#1086;&#1090;&#1099;\&#1069;&#1082;&#1089;_&#1080;&#1084;&#1087;_%20&#1074;%20&#1076;&#1086;&#1083;&#1083;%20&#1057;&#1064;&#1040;_&#1076;&#1080;&#1072;&#1075;&#1088;&#1072;&#1084;&#1084;&#1099;%20(&#1076;&#1083;&#1103;%20&#1087;&#1088;&#1077;&#1079;&#1099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Z:\38%20&#1054;&#1055;&#1059;&#1043;&#1055;\&#1054;&#1090;&#1095;&#1077;&#1090;&#1085;&#1072;&#1103;%20&#1076;&#1086;&#1082;&#1091;&#1084;&#1077;&#1085;&#1090;&#1072;&#1094;&#1080;&#1103;%20&#1087;&#1086;%20&#1043;&#1050;%20(&#1079;&#1072;&#1087;&#1088;&#1086;&#1089;&#1099;%20&#1052;&#1055;&#1058;,%20&#1086;&#1090;&#1095;&#1077;&#1090;&#1099;...)\&#1045;&#1078;&#1077;&#1084;&#1077;&#1089;&#1103;&#1095;&#1085;&#1099;&#1081;%20&#1084;&#1086;&#1085;&#1080;&#1090;&#1086;&#1088;&#1080;&#1085;&#1075;_2018\&#1092;&#1072;&#1081;&#1083;&#1099;%20&#1076;&#1083;&#1103;%20&#1088;&#1072;&#1073;&#1086;&#1090;&#1099;\&#1069;&#1082;&#1089;_&#1080;&#1084;&#1087;_%20&#1074;%20&#1076;&#1086;&#1083;&#1083;%20&#1057;&#1064;&#1040;_&#1076;&#1080;&#1072;&#1075;&#1088;&#1072;&#1084;&#1084;&#1099;%20(&#1076;&#1083;&#1103;%20&#1087;&#1088;&#1077;&#1079;&#1099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72;&#1073;&#1086;&#1090;&#1072;\@&#1052;&#1086;&#1085;&#1080;&#1090;&#1086;&#1088;&#1080;&#1085;&#1075;%20&#1052;&#1077;&#1076;&#1080;&#1079;&#1076;&#1077;&#1083;&#1080;&#1081;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72;&#1073;&#1086;&#1090;&#1072;\@&#1052;&#1086;&#1085;&#1080;&#1090;&#1086;&#1088;&#1080;&#1085;&#1075;%20&#1052;&#1077;&#1076;&#1080;&#1079;&#1076;&#1077;&#1083;&#1080;&#1081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Доля компаний в производстве никеля в России</a:t>
            </a:r>
          </a:p>
        </c:rich>
      </c:tx>
      <c:layout>
        <c:manualLayout>
          <c:xMode val="edge"/>
          <c:yMode val="edge"/>
          <c:x val="0.1800365380200547"/>
          <c:y val="6.6736233105177123E-2"/>
        </c:manualLayout>
      </c:layout>
      <c:overlay val="0"/>
    </c:title>
    <c:autoTitleDeleted val="0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89793482305561E-2"/>
          <c:y val="0.22030150455744746"/>
          <c:w val="0.53455796684778256"/>
          <c:h val="0.60377294823316263"/>
        </c:manualLayout>
      </c:layout>
      <c:pie3DChart>
        <c:varyColors val="1"/>
        <c:ser>
          <c:idx val="0"/>
          <c:order val="0"/>
          <c:tx>
            <c:strRef>
              <c:f>совмещенный!$BB$12</c:f>
              <c:strCache>
                <c:ptCount val="1"/>
                <c:pt idx="0">
                  <c:v>#ССЫЛКА!</c:v>
                </c:pt>
              </c:strCache>
            </c:strRef>
          </c:tx>
          <c:dLbls>
            <c:dLbl>
              <c:idx val="0"/>
              <c:layout>
                <c:manualLayout>
                  <c:x val="0.24915966754155736"/>
                  <c:y val="9.9664625255194324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E1-47A1-807C-DAB9D62F4F03}"/>
                </c:ext>
              </c:extLst>
            </c:dLbl>
            <c:dLbl>
              <c:idx val="1"/>
              <c:layout>
                <c:manualLayout>
                  <c:x val="2.0470253718285456E-2"/>
                  <c:y val="-0.1445982793817439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1-47A1-807C-DAB9D62F4F03}"/>
                </c:ext>
              </c:extLst>
            </c:dLbl>
            <c:dLbl>
              <c:idx val="2"/>
              <c:layout>
                <c:manualLayout>
                  <c:x val="1.8541994750656203E-2"/>
                  <c:y val="-8.746536891222977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1-47A1-807C-DAB9D62F4F03}"/>
                </c:ext>
              </c:extLst>
            </c:dLbl>
            <c:dLbl>
              <c:idx val="3"/>
              <c:layout>
                <c:manualLayout>
                  <c:x val="4.4453193350837625E-3"/>
                  <c:y val="5.75929571303644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1-47A1-807C-DAB9D62F4F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[1]совмещенный!$BB$13:$BB$16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[1]совмещенный!$BA$13:$BA$16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1-47A1-807C-DAB9D62F4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458416750274449"/>
          <c:y val="0.38498067949843839"/>
          <c:w val="0.3459712226187695"/>
          <c:h val="0.5688226605679435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2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8510504369129"/>
          <c:y val="9.6523166886135825E-2"/>
          <c:w val="0.76541654354881972"/>
          <c:h val="0.735970263672323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6103720479931"/>
          <c:y val="0.10988353822318039"/>
          <c:w val="0.76898485376530301"/>
          <c:h val="0.8286043396106055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2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8510504369128"/>
          <c:y val="9.6523166886135825E-2"/>
          <c:w val="0.76541654354881972"/>
          <c:h val="0.735970263672323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6103720479931"/>
          <c:y val="0.10988353822318039"/>
          <c:w val="0.76898485376530301"/>
          <c:h val="0.8286043396106055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34476867786109"/>
          <c:y val="0.10378330431939452"/>
          <c:w val="0.83033379801425777"/>
          <c:h val="0.891418672351294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2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8510504369128"/>
          <c:y val="9.6523166886135825E-2"/>
          <c:w val="0.76541654354881972"/>
          <c:h val="0.735970263672323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6103720479931"/>
          <c:y val="0.10988353822318039"/>
          <c:w val="0.76898485376530301"/>
          <c:h val="0.82860433961060553"/>
        </c:manualLayout>
      </c:layout>
      <c:pie3DChart>
        <c:varyColors val="1"/>
        <c:ser>
          <c:idx val="0"/>
          <c:order val="0"/>
          <c:tx>
            <c:strRef>
              <c:f>'Слайд 3'!$N$2</c:f>
              <c:strCache>
                <c:ptCount val="1"/>
                <c:pt idx="0">
                  <c:v>дек.18</c:v>
                </c:pt>
              </c:strCache>
            </c:strRef>
          </c:tx>
          <c:dLbls>
            <c:dLbl>
              <c:idx val="1"/>
              <c:layout>
                <c:manualLayout>
                  <c:x val="-0.10701318633789181"/>
                  <c:y val="-5.03399291887028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E8-4337-BF5C-0E6BEC3EC629}"/>
                </c:ext>
              </c:extLst>
            </c:dLbl>
            <c:dLbl>
              <c:idx val="2"/>
              <c:layout>
                <c:manualLayout>
                  <c:x val="-2.1729717941394722E-3"/>
                  <c:y val="-4.72128164463689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59785456247656"/>
                      <c:h val="0.15791268883317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E8-4337-BF5C-0E6BEC3EC629}"/>
                </c:ext>
              </c:extLst>
            </c:dLbl>
            <c:dLbl>
              <c:idx val="6"/>
              <c:layout>
                <c:manualLayout>
                  <c:x val="2.390508501177566E-2"/>
                  <c:y val="-2.97657064034666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E8-4337-BF5C-0E6BEC3EC6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'Слайд 3'!$M$3:$M$10</c:f>
              <c:strCache>
                <c:ptCount val="8"/>
                <c:pt idx="0">
                  <c:v>In-vitro</c:v>
                </c:pt>
                <c:pt idx="1">
                  <c:v>Общая хирурия</c:v>
                </c:pt>
                <c:pt idx="2">
                  <c:v>Малоинвазивная хирургия</c:v>
                </c:pt>
                <c:pt idx="3">
                  <c:v>Ортопедия</c:v>
                </c:pt>
                <c:pt idx="4">
                  <c:v>Визуализация</c:v>
                </c:pt>
                <c:pt idx="5">
                  <c:v>Реанимация</c:v>
                </c:pt>
                <c:pt idx="6">
                  <c:v>Функц.диагност.</c:v>
                </c:pt>
                <c:pt idx="7">
                  <c:v>Прочее</c:v>
                </c:pt>
              </c:strCache>
            </c:strRef>
          </c:cat>
          <c:val>
            <c:numRef>
              <c:f>'Слайд 3'!$N$3:$N$10</c:f>
              <c:numCache>
                <c:formatCode>0%</c:formatCode>
                <c:ptCount val="8"/>
                <c:pt idx="0">
                  <c:v>0.19276745092239614</c:v>
                </c:pt>
                <c:pt idx="1">
                  <c:v>8.6754138297940195E-2</c:v>
                </c:pt>
                <c:pt idx="2">
                  <c:v>8.2124320763880473E-2</c:v>
                </c:pt>
                <c:pt idx="3">
                  <c:v>0.12408635488682383</c:v>
                </c:pt>
                <c:pt idx="4">
                  <c:v>0.12887793566211822</c:v>
                </c:pt>
                <c:pt idx="5">
                  <c:v>0.10955358128012409</c:v>
                </c:pt>
                <c:pt idx="6">
                  <c:v>2.0976379447220219E-2</c:v>
                </c:pt>
                <c:pt idx="7">
                  <c:v>0.2548598387394968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E8-4337-BF5C-0E6BEC3EC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40167562110487"/>
          <c:y val="7.7746430314345999E-2"/>
          <c:w val="0.83033379801425777"/>
          <c:h val="0.89141867235129446"/>
        </c:manualLayout>
      </c:layout>
      <c:pie3DChart>
        <c:varyColors val="1"/>
        <c:ser>
          <c:idx val="0"/>
          <c:order val="0"/>
          <c:tx>
            <c:strRef>
              <c:f>'Слайд 3'!$N$53</c:f>
              <c:strCache>
                <c:ptCount val="1"/>
                <c:pt idx="0">
                  <c:v>дек.18</c:v>
                </c:pt>
              </c:strCache>
            </c:strRef>
          </c:tx>
          <c:explosion val="8"/>
          <c:dLbls>
            <c:dLbl>
              <c:idx val="2"/>
              <c:layout>
                <c:manualLayout>
                  <c:x val="-4.0989059146706863E-2"/>
                  <c:y val="1.61652556261547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30361519255463"/>
                      <c:h val="0.1644527857832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C4B-4527-A479-8E38C8FEC4FB}"/>
                </c:ext>
              </c:extLst>
            </c:dLbl>
            <c:dLbl>
              <c:idx val="3"/>
              <c:layout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4B-4527-A479-8E38C8FEC4FB}"/>
                </c:ext>
              </c:extLst>
            </c:dLbl>
            <c:dLbl>
              <c:idx val="4"/>
              <c:layout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4B-4527-A479-8E38C8FEC4FB}"/>
                </c:ext>
              </c:extLst>
            </c:dLbl>
            <c:dLbl>
              <c:idx val="5"/>
              <c:layout>
                <c:manualLayout>
                  <c:x val="9.3400278996336142E-2"/>
                  <c:y val="-7.182633392363711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8991383411993"/>
                      <c:h val="0.116623515205598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4B-4527-A479-8E38C8FEC4FB}"/>
                </c:ext>
              </c:extLst>
            </c:dLbl>
            <c:dLbl>
              <c:idx val="6"/>
              <c:layout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4B-4527-A479-8E38C8FEC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'Слайд 3'!$M$54:$M$61</c:f>
              <c:strCache>
                <c:ptCount val="8"/>
                <c:pt idx="0">
                  <c:v>In-vitro</c:v>
                </c:pt>
                <c:pt idx="1">
                  <c:v>Общая хирургия</c:v>
                </c:pt>
                <c:pt idx="2">
                  <c:v>Малоинвазивная хирургия</c:v>
                </c:pt>
                <c:pt idx="3">
                  <c:v>Ортопедия</c:v>
                </c:pt>
                <c:pt idx="4">
                  <c:v>Визуализация</c:v>
                </c:pt>
                <c:pt idx="5">
                  <c:v>Реанимация</c:v>
                </c:pt>
                <c:pt idx="6">
                  <c:v>Функц.диагност.</c:v>
                </c:pt>
                <c:pt idx="7">
                  <c:v>Прочее</c:v>
                </c:pt>
              </c:strCache>
            </c:strRef>
          </c:cat>
          <c:val>
            <c:numRef>
              <c:f>'Слайд 3'!$N$54:$N$61</c:f>
              <c:numCache>
                <c:formatCode>0%</c:formatCode>
                <c:ptCount val="8"/>
                <c:pt idx="0">
                  <c:v>0.25306587388442475</c:v>
                </c:pt>
                <c:pt idx="1">
                  <c:v>4.7936041640796463E-2</c:v>
                </c:pt>
                <c:pt idx="2">
                  <c:v>1.1090617395252642E-2</c:v>
                </c:pt>
                <c:pt idx="3" formatCode="0.0%">
                  <c:v>5.4509614652264962E-2</c:v>
                </c:pt>
                <c:pt idx="4">
                  <c:v>3.4605536107460221E-2</c:v>
                </c:pt>
                <c:pt idx="5">
                  <c:v>1.8205563583006193E-2</c:v>
                </c:pt>
                <c:pt idx="6">
                  <c:v>7.0739426454290558E-2</c:v>
                </c:pt>
                <c:pt idx="7">
                  <c:v>0.50984732628250418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B-4527-A479-8E38C8FEC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2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8510504369128"/>
          <c:y val="9.6523166886135825E-2"/>
          <c:w val="0.76541654354881972"/>
          <c:h val="0.73597026367232343"/>
        </c:manualLayout>
      </c:layout>
      <c:pie3DChart>
        <c:varyColors val="1"/>
        <c:ser>
          <c:idx val="0"/>
          <c:order val="0"/>
          <c:tx>
            <c:strRef>
              <c:f>'Слайд 3'!$N$28</c:f>
              <c:strCache>
                <c:ptCount val="1"/>
                <c:pt idx="0">
                  <c:v>янв.19</c:v>
                </c:pt>
              </c:strCache>
            </c:strRef>
          </c:tx>
          <c:dLbls>
            <c:dLbl>
              <c:idx val="0"/>
              <c:layout>
                <c:manualLayout>
                  <c:x val="-5.4481904180322255E-2"/>
                  <c:y val="-5.75343697436605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AB-4444-93CE-24E544697A75}"/>
                </c:ext>
              </c:extLst>
            </c:dLbl>
            <c:dLbl>
              <c:idx val="2"/>
              <c:layout>
                <c:manualLayout>
                  <c:x val="-5.7678259315548748E-3"/>
                  <c:y val="-7.79859862957151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66618957208862"/>
                      <c:h val="0.167507113437856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AB-4444-93CE-24E544697A75}"/>
                </c:ext>
              </c:extLst>
            </c:dLbl>
            <c:dLbl>
              <c:idx val="3"/>
              <c:layout>
                <c:manualLayout>
                  <c:x val="-1.6372450774217197E-2"/>
                  <c:y val="6.97990271112704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AB-4444-93CE-24E544697A75}"/>
                </c:ext>
              </c:extLst>
            </c:dLbl>
            <c:dLbl>
              <c:idx val="4"/>
              <c:layout>
                <c:manualLayout>
                  <c:x val="-6.9902417014269011E-2"/>
                  <c:y val="4.84102330840629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AB-4444-93CE-24E544697A7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AB-4444-93CE-24E544697A75}"/>
                </c:ext>
              </c:extLst>
            </c:dLbl>
            <c:dLbl>
              <c:idx val="6"/>
              <c:layout>
                <c:manualLayout>
                  <c:x val="-1.9117729422689873E-2"/>
                  <c:y val="4.28140852903544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AB-4444-93CE-24E544697A75}"/>
                </c:ext>
              </c:extLst>
            </c:dLbl>
            <c:dLbl>
              <c:idx val="7"/>
              <c:layout>
                <c:manualLayout>
                  <c:x val="-8.9957416286960412E-2"/>
                  <c:y val="-0.187056420692826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AB-4444-93CE-24E544697A75}"/>
                </c:ext>
              </c:extLst>
            </c:dLbl>
            <c:dLbl>
              <c:idx val="8"/>
              <c:layout>
                <c:manualLayout>
                  <c:x val="-4.1148748504962855E-2"/>
                  <c:y val="-4.84911815940309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AB-4444-93CE-24E544697A75}"/>
                </c:ext>
              </c:extLst>
            </c:dLbl>
            <c:dLbl>
              <c:idx val="9"/>
              <c:layout>
                <c:manualLayout>
                  <c:x val="5.9302382303097799E-3"/>
                  <c:y val="-0.137714283123832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AB-4444-93CE-24E544697A75}"/>
                </c:ext>
              </c:extLst>
            </c:dLbl>
            <c:dLbl>
              <c:idx val="10"/>
              <c:layout>
                <c:manualLayout>
                  <c:x val="-3.9899195661050296E-2"/>
                  <c:y val="-0.11861737394471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AB-4444-93CE-24E544697A75}"/>
                </c:ext>
              </c:extLst>
            </c:dLbl>
            <c:dLbl>
              <c:idx val="11"/>
              <c:layout>
                <c:manualLayout>
                  <c:x val="0.10342020206035078"/>
                  <c:y val="-0.149848573565177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AB-4444-93CE-24E544697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'Слайд 3'!$M$29:$M$36</c:f>
              <c:strCache>
                <c:ptCount val="8"/>
                <c:pt idx="0">
                  <c:v>In-vitro</c:v>
                </c:pt>
                <c:pt idx="1">
                  <c:v>Общая хирургия</c:v>
                </c:pt>
                <c:pt idx="2">
                  <c:v>Малоинвазивная хирургия</c:v>
                </c:pt>
                <c:pt idx="3">
                  <c:v>Ортопедия</c:v>
                </c:pt>
                <c:pt idx="4">
                  <c:v>Визуализация</c:v>
                </c:pt>
                <c:pt idx="5">
                  <c:v>Реанимация</c:v>
                </c:pt>
                <c:pt idx="6">
                  <c:v>Функц.диагност.</c:v>
                </c:pt>
                <c:pt idx="7">
                  <c:v>Прочее</c:v>
                </c:pt>
              </c:strCache>
            </c:strRef>
          </c:cat>
          <c:val>
            <c:numRef>
              <c:f>'Слайд 3'!$N$29:$N$36</c:f>
              <c:numCache>
                <c:formatCode>0%</c:formatCode>
                <c:ptCount val="8"/>
                <c:pt idx="0">
                  <c:v>0.21442837877031476</c:v>
                </c:pt>
                <c:pt idx="1">
                  <c:v>0.13369785540302465</c:v>
                </c:pt>
                <c:pt idx="2">
                  <c:v>0.15741746971649367</c:v>
                </c:pt>
                <c:pt idx="3">
                  <c:v>8.6127059896960692E-2</c:v>
                </c:pt>
                <c:pt idx="4">
                  <c:v>5.4068244206074173E-2</c:v>
                </c:pt>
                <c:pt idx="5">
                  <c:v>0.12993871896902742</c:v>
                </c:pt>
                <c:pt idx="6">
                  <c:v>5.1029461458454951E-3</c:v>
                </c:pt>
                <c:pt idx="7">
                  <c:v>0.13582406190363724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5AB-4444-93CE-24E544697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5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ru-RU" sz="1200" b="1" dirty="0">
                <a:solidFill>
                  <a:srgbClr val="002060"/>
                </a:solidFill>
                <a:latin typeface="+mn-lt"/>
              </a:rPr>
              <a:t>Динамика производства мед. изделий и мед. техники,</a:t>
            </a:r>
          </a:p>
          <a:p>
            <a:pPr>
              <a:defRPr sz="1200" b="1">
                <a:solidFill>
                  <a:srgbClr val="002060"/>
                </a:solidFill>
                <a:latin typeface="+mn-lt"/>
              </a:defRPr>
            </a:pPr>
            <a:r>
              <a:rPr lang="ru-RU" sz="1200" b="1" dirty="0">
                <a:solidFill>
                  <a:srgbClr val="002060"/>
                </a:solidFill>
                <a:latin typeface="+mn-lt"/>
              </a:rPr>
              <a:t>млрд.рублей</a:t>
            </a:r>
          </a:p>
        </c:rich>
      </c:tx>
      <c:layout>
        <c:manualLayout>
          <c:xMode val="edge"/>
          <c:yMode val="edge"/>
          <c:x val="8.347563976377953E-3"/>
          <c:y val="1.1821970919131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5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0625E-2"/>
          <c:y val="0.14996773493988649"/>
          <c:w val="0.96562499999999996"/>
          <c:h val="0.75778804500182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9-450C-B75E-ACC8E68D26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FCCF8B6-5CDC-4B53-81B2-032A16324397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(+32%)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5B9-450C-B75E-ACC8E68D2649}"/>
                </c:ext>
              </c:extLst>
            </c:dLbl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B9-450C-B75E-ACC8E68D26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DA2B10-7AE9-4838-A1BD-2B1FEC69C70E}" type="VALUE">
                      <a:rPr lang="en-US" b="1"/>
                      <a:pPr>
                        <a:defRPr b="1"/>
                      </a:pPr>
                      <a:t>[ЗНАЧЕНИЕ]</a:t>
                    </a:fld>
                    <a:r>
                      <a:rPr lang="en-US" b="1"/>
                      <a:t> </a:t>
                    </a:r>
                  </a:p>
                  <a:p>
                    <a:pPr>
                      <a:defRPr b="1"/>
                    </a:pPr>
                    <a:r>
                      <a:rPr lang="en-US" b="1"/>
                      <a:t>(+8%)</a:t>
                    </a:r>
                  </a:p>
                </c:rich>
              </c:tx>
              <c:spPr>
                <a:solidFill>
                  <a:prstClr val="black">
                    <a:lumMod val="50000"/>
                    <a:lumOff val="50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DA8-4640-A58D-8EAFA395FAB7}"/>
                </c:ext>
              </c:extLst>
            </c:dLbl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8-4640-A58D-8EAFA395FA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FF28DCC-2C89-48EF-B56D-98F9E7B6CA6B}" type="CATEGORYNAME">
                      <a:rPr lang="en-US" smtClean="0"/>
                      <a:pPr/>
                      <a:t>[ИМЯ КАТЕГОРИИ]</a:t>
                    </a:fld>
                    <a:fld id="{2366842E-71ED-4CC3-831B-198C566EF366}" type="VALUE">
                      <a:rPr lang="en-US" baseline="0" smtClean="0"/>
                      <a:pPr/>
                      <a:t>[ЗНАЧЕНИЕ]</a:t>
                    </a:fld>
                    <a:endParaRPr lang="en-US" baseline="0" dirty="0" smtClean="0"/>
                  </a:p>
                  <a:p>
                    <a:r>
                      <a:rPr lang="en-US" dirty="0" smtClean="0"/>
                      <a:t>(+21%)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A8-4640-A58D-8EAFA395FAB7}"/>
                </c:ext>
              </c:extLst>
            </c:dLbl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8-4640-A58D-8EAFA395FAB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53F105-347E-45E9-860B-12621AA88E64}" type="VALUE">
                      <a:rPr lang="en-US" b="1"/>
                      <a:pPr>
                        <a:defRPr b="1"/>
                      </a:pPr>
                      <a:t>[ЗНАЧЕНИЕ]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/>
                      <a:t>(+29%)</a:t>
                    </a:r>
                  </a:p>
                </c:rich>
              </c:tx>
              <c:spPr>
                <a:solidFill>
                  <a:prstClr val="black">
                    <a:lumMod val="50000"/>
                    <a:lumOff val="50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A8-4640-A58D-8EAFA395FAB7}"/>
                </c:ext>
              </c:extLst>
            </c:dLbl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A8-4640-A58D-8EAFA395F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78889503"/>
        <c:axId val="1378890751"/>
      </c:barChart>
      <c:catAx>
        <c:axId val="137888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890751"/>
        <c:crosses val="autoZero"/>
        <c:auto val="1"/>
        <c:lblAlgn val="ctr"/>
        <c:lblOffset val="100"/>
        <c:noMultiLvlLbl val="0"/>
      </c:catAx>
      <c:valAx>
        <c:axId val="13788907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37888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22567613830878"/>
          <c:y val="0.9259138755305848"/>
          <c:w val="0.79409918977519112"/>
          <c:h val="5.7289049012190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Никель</a:t>
            </a:r>
          </a:p>
        </c:rich>
      </c:tx>
      <c:layout>
        <c:manualLayout>
          <c:xMode val="edge"/>
          <c:yMode val="edge"/>
          <c:x val="0.29444460302990993"/>
          <c:y val="3.206401164646621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659855534597757E-2"/>
          <c:y val="7.6753627273102032E-2"/>
          <c:w val="0.90180791770339563"/>
          <c:h val="0.65400328383609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совмещенный!$A$12</c:f>
              <c:strCache>
                <c:ptCount val="1"/>
                <c:pt idx="0">
                  <c:v>#ССЫЛКА!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  <a:tileRect/>
              </a:gradFill>
              <a:ln w="5080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FD-485D-A367-B246791DD635}"/>
              </c:ext>
            </c:extLst>
          </c:dPt>
          <c:dLbls>
            <c:dLbl>
              <c:idx val="1"/>
              <c:layout>
                <c:manualLayout>
                  <c:x val="0"/>
                  <c:y val="0.288684552014911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D-485D-A367-B246791DD635}"/>
                </c:ext>
              </c:extLst>
            </c:dLbl>
            <c:dLbl>
              <c:idx val="3"/>
              <c:layout>
                <c:manualLayout>
                  <c:x val="0"/>
                  <c:y val="0.333102456152718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D-485D-A367-B246791DD635}"/>
                </c:ext>
              </c:extLst>
            </c:dLbl>
            <c:dLbl>
              <c:idx val="4"/>
              <c:layout>
                <c:manualLayout>
                  <c:x val="-1.3774104683196141E-3"/>
                  <c:y val="0.259779339663078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FD-485D-A367-B246791DD635}"/>
                </c:ext>
              </c:extLst>
            </c:dLbl>
            <c:dLbl>
              <c:idx val="5"/>
              <c:layout>
                <c:manualLayout>
                  <c:x val="0"/>
                  <c:y val="0.284638916779697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D-485D-A367-B246791DD635}"/>
                </c:ext>
              </c:extLst>
            </c:dLbl>
            <c:dLbl>
              <c:idx val="6"/>
              <c:layout>
                <c:manualLayout>
                  <c:x val="-1.3774104683196141E-3"/>
                  <c:y val="0.299824904437310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D-485D-A367-B246791DD635}"/>
                </c:ext>
              </c:extLst>
            </c:dLbl>
            <c:dLbl>
              <c:idx val="7"/>
              <c:layout>
                <c:manualLayout>
                  <c:x val="-1.3774104683196141E-3"/>
                  <c:y val="0.352502011074119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D-485D-A367-B246791DD635}"/>
                </c:ext>
              </c:extLst>
            </c:dLbl>
            <c:dLbl>
              <c:idx val="8"/>
              <c:layout>
                <c:manualLayout>
                  <c:x val="-1.3774104683196141E-3"/>
                  <c:y val="0.297969666543360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FD-485D-A367-B246791DD635}"/>
                </c:ext>
              </c:extLst>
            </c:dLbl>
            <c:dLbl>
              <c:idx val="9"/>
              <c:layout>
                <c:manualLayout>
                  <c:x val="1.0100893414630561E-16"/>
                  <c:y val="0.259942104552367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FD-485D-A367-B246791DD635}"/>
                </c:ext>
              </c:extLst>
            </c:dLbl>
            <c:dLbl>
              <c:idx val="10"/>
              <c:layout>
                <c:manualLayout>
                  <c:x val="0"/>
                  <c:y val="0.32961510683647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FD-485D-A367-B246791DD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[1]совмещенный!$F$10,[1]совмещенный!$J$10,[1]совмещенный!$N$10,[1]совмещенный!$R$10,[1]совмещенный!$W$10,[1]совмещенный!$AA$10,[1]совмещенный!$AE$10,[1]совмещенный!$AI$10,[1]совмещенный!$AJ$10:$AL$10,[1]совмещенный!$AN$10:$AP$10)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cat>
          <c:val>
            <c:numRef>
              <c:f>([1]совмещенный!$F$12,[1]совмещенный!$J$12,[1]совмещенный!$N$12,[1]совмещенный!$R$12,[1]совмещенный!$W$12,[1]совмещенный!$AA$12,[1]совмещенный!$AE$12,[1]совмещенный!$AI$12:$AL$12,[1]совмещенный!$AN$12:$AP$12)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FD-485D-A367-B246791DD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60"/>
        <c:axId val="113524096"/>
        <c:axId val="113538176"/>
      </c:barChart>
      <c:lineChart>
        <c:grouping val="standard"/>
        <c:varyColors val="0"/>
        <c:ser>
          <c:idx val="2"/>
          <c:order val="1"/>
          <c:tx>
            <c:strRef>
              <c:f>совмещенный!$A$28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1">
                  <a:lumMod val="50000"/>
                </a:schemeClr>
              </a:solidFill>
            </c:spPr>
          </c:marker>
          <c:dLbls>
            <c:dLbl>
              <c:idx val="13"/>
              <c:layout>
                <c:manualLayout>
                  <c:x val="-1.7655040020823836E-2"/>
                  <c:y val="4.7419777225834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FD-485D-A367-B246791DD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[1]совмещенный!$F$10,[1]совмещенный!$J$10,[1]совмещенный!$N$10,[1]совмещенный!$R$10,[1]совмещенный!$W$10,[1]совмещенный!$AA$10,[1]совмещенный!$AE$10,[1]совмещенный!$AI$10,[1]совмещенный!$AJ$10:$AL$10,[1]совмещенный!$AN$10:$AP$10)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cat>
          <c:val>
            <c:numRef>
              <c:f>([1]совмещенный!$F$29,[1]совмещенный!$J$29,[1]совмещенный!$N$29,[1]совмещенный!$R$29,[1]совмещенный!$W$29,[1]совмещенный!$AA$29,[1]совмещенный!$AE$29,[1]совмещенный!$AI$29,[1]совмещенный!$AJ$29:$AL$29,[1]совмещенный!$AN$29:$AP$29)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2FD-485D-A367-B246791DD635}"/>
            </c:ext>
          </c:extLst>
        </c:ser>
        <c:ser>
          <c:idx val="1"/>
          <c:order val="2"/>
          <c:tx>
            <c:strRef>
              <c:f>совмещенный!$A$18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25400"/>
          </c:spPr>
          <c:marker>
            <c:symbol val="diamond"/>
            <c:size val="5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[1]совмещенный!$F$10,[1]совмещенный!$J$10,[1]совмещенный!$N$10,[1]совмещенный!$R$10,[1]совмещенный!$W$10,[1]совмещенный!$AA$10,[1]совмещенный!$AE$10,[1]совмещенный!$AI$10,[1]совмещенный!$AJ$10:$AL$10,[1]совмещенный!$AN$10:$AP$10)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cat>
          <c:val>
            <c:numRef>
              <c:f>([1]совмещенный!$F$20,[1]совмещенный!$J$20,[1]совмещенный!$N$20,[1]совмещенный!$R$20,[1]совмещенный!$W$20,[1]совмещенный!$AA$20,[1]совмещенный!$AE$20,[1]совмещенный!$AI$20:$AL$20,[1]совмещенный!$AN$20:$AP$20)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2FD-485D-A367-B246791DD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24096"/>
        <c:axId val="113538176"/>
      </c:lineChart>
      <c:catAx>
        <c:axId val="113524096"/>
        <c:scaling>
          <c:orientation val="minMax"/>
        </c:scaling>
        <c:delete val="0"/>
        <c:axPos val="b"/>
        <c:numFmt formatCode="[$-419]mmmm\ yy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353817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13538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/>
                  <a:t>тыс.т</a:t>
                </a:r>
              </a:p>
            </c:rich>
          </c:tx>
          <c:layout>
            <c:manualLayout>
              <c:xMode val="edge"/>
              <c:yMode val="edge"/>
              <c:x val="1.7041929676145941E-3"/>
              <c:y val="0.393017080918595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352409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84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45" b="0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3864992450606288"/>
          <c:w val="0.44107503091039224"/>
          <c:h val="6.1350150023193439E-2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rgbClr val="002060"/>
                </a:solidFill>
              </a:rPr>
              <a:t>Динамика производства и экспорта в МО, млрд. рублей</a:t>
            </a:r>
            <a:endParaRPr lang="ru-RU" sz="12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649006504215683"/>
          <c:y val="3.5156247837337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226624015748E-2"/>
          <c:y val="0.10320711717475903"/>
          <c:w val="0.93168983759842516"/>
          <c:h val="0.767486726901653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D22785-339E-42B9-837E-74275A3E4418}" type="VALUE">
                      <a:rPr lang="en-US" b="1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b="1">
                          <a:solidFill>
                            <a:schemeClr val="dk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gradFill rotWithShape="1">
                  <a:gsLst>
                    <a:gs pos="0">
                      <a:prstClr val="black">
                        <a:tint val="50000"/>
                        <a:satMod val="300000"/>
                      </a:prstClr>
                    </a:gs>
                    <a:gs pos="35000">
                      <a:prstClr val="black">
                        <a:tint val="37000"/>
                        <a:satMod val="300000"/>
                      </a:prstClr>
                    </a:gs>
                    <a:gs pos="100000">
                      <a:prstClr val="black">
                        <a:tint val="15000"/>
                        <a:satMod val="350000"/>
                      </a:prstClr>
                    </a:gs>
                  </a:gsLst>
                  <a:lin ang="16200000" scaled="1"/>
                </a:gradFill>
                <a:ln w="9525" cap="flat" cmpd="sng" algn="ctr">
                  <a:solidFill>
                    <a:prstClr val="black">
                      <a:shade val="95000"/>
                      <a:satMod val="105000"/>
                    </a:prst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E49-4657-B2D4-5F7915D59FF2}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B4383-B448-4FBC-BEA2-FDBBFE22B383}" type="VALUE">
                      <a:rPr lang="en-US" b="1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b="1">
                          <a:solidFill>
                            <a:schemeClr val="dk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gradFill rotWithShape="1">
                  <a:gsLst>
                    <a:gs pos="0">
                      <a:prstClr val="black">
                        <a:tint val="50000"/>
                        <a:satMod val="300000"/>
                      </a:prstClr>
                    </a:gs>
                    <a:gs pos="35000">
                      <a:prstClr val="black">
                        <a:tint val="37000"/>
                        <a:satMod val="300000"/>
                      </a:prstClr>
                    </a:gs>
                    <a:gs pos="100000">
                      <a:prstClr val="black">
                        <a:tint val="15000"/>
                        <a:satMod val="350000"/>
                      </a:prstClr>
                    </a:gs>
                  </a:gsLst>
                  <a:lin ang="16200000" scaled="1"/>
                </a:gradFill>
                <a:ln w="9525" cap="flat" cmpd="sng" algn="ctr">
                  <a:solidFill>
                    <a:prstClr val="black">
                      <a:shade val="95000"/>
                      <a:satMod val="105000"/>
                    </a:prst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49-4657-B2D4-5F7915D59FF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9-4657-B2D4-5F7915D59F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Экспорт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9B47C17-C2EA-470E-AFD7-439D5F47D48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49-4657-B2D4-5F7915D59FF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268EA2F-F1E3-4A1E-87FD-DCFC3B982888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E49-4657-B2D4-5F7915D59FF2}"/>
                </c:ext>
              </c:extLst>
            </c:dLbl>
            <c:spPr>
              <a:gradFill rotWithShape="1">
                <a:gsLst>
                  <a:gs pos="0">
                    <a:prstClr val="black">
                      <a:tint val="50000"/>
                      <a:satMod val="300000"/>
                    </a:prstClr>
                  </a:gs>
                  <a:gs pos="35000">
                    <a:prstClr val="black">
                      <a:tint val="37000"/>
                      <a:satMod val="300000"/>
                    </a:prstClr>
                  </a:gs>
                  <a:gs pos="100000">
                    <a:prstClr val="black">
                      <a:tint val="15000"/>
                      <a:satMod val="350000"/>
                    </a:prstClr>
                  </a:gs>
                </a:gsLst>
                <a:lin ang="16200000" scaled="1"/>
              </a:gradFill>
              <a:ln w="9525" cap="flat" cmpd="sng" algn="ctr">
                <a:solidFill>
                  <a:prstClr val="black">
                    <a:shade val="95000"/>
                    <a:satMod val="105000"/>
                  </a:prst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0.72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9-4657-B2D4-5F7915D59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2015952"/>
        <c:axId val="1972019280"/>
        <c:axId val="0"/>
      </c:bar3DChart>
      <c:catAx>
        <c:axId val="197201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019280"/>
        <c:crosses val="autoZero"/>
        <c:auto val="1"/>
        <c:lblAlgn val="ctr"/>
        <c:lblOffset val="100"/>
        <c:noMultiLvlLbl val="0"/>
      </c:catAx>
      <c:valAx>
        <c:axId val="19720192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201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415910647038682E-2"/>
          <c:y val="0.93797515145330024"/>
          <c:w val="0.8134288343033208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37701607003038"/>
          <c:y val="7.6753627273102032E-2"/>
          <c:w val="0.67962298392998965"/>
          <c:h val="0.67190027421074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совмещенный!$A$12</c:f>
              <c:strCache>
                <c:ptCount val="1"/>
                <c:pt idx="0">
                  <c:v>#ССЫЛКА!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  <a:tileRect/>
              </a:gradFill>
              <a:ln w="5080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AA-4ADC-9C2F-2E80D61DE1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(совмещенный!$AW$10,совмещенный!$AU$10,совмещенный!$BB$10)</c:f>
              <c:strCache>
                <c:ptCount val="3"/>
                <c:pt idx="0">
                  <c:v>2008 г.</c:v>
                </c:pt>
                <c:pt idx="1">
                  <c:v>2009 г.</c:v>
                </c:pt>
                <c:pt idx="2">
                  <c:v>2010 г. прогноз</c:v>
                </c:pt>
              </c:strCache>
            </c:strRef>
          </c:cat>
          <c:val>
            <c:numRef>
              <c:f>(совмещенный!$AW$12,совмещенный!$AU$12,совмещенный!$BB$12)</c:f>
              <c:numCache>
                <c:formatCode>#,##0.0</c:formatCode>
                <c:ptCount val="3"/>
                <c:pt idx="0">
                  <c:v>258.49309999997365</c:v>
                </c:pt>
                <c:pt idx="1">
                  <c:v>254.66203800000127</c:v>
                </c:pt>
                <c:pt idx="2" formatCode="0.0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A-4ADC-9C2F-2E80D61DE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60"/>
        <c:axId val="113675648"/>
        <c:axId val="113734784"/>
      </c:barChart>
      <c:lineChart>
        <c:grouping val="standard"/>
        <c:varyColors val="0"/>
        <c:ser>
          <c:idx val="2"/>
          <c:order val="1"/>
          <c:tx>
            <c:strRef>
              <c:f>совмещенный!$A$28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1">
                  <a:lumMod val="50000"/>
                </a:schemeClr>
              </a:solidFill>
            </c:spPr>
          </c:marker>
          <c:dLbls>
            <c:dLbl>
              <c:idx val="13"/>
              <c:layout>
                <c:manualLayout>
                  <c:x val="-1.7655040020823836E-2"/>
                  <c:y val="4.7419777225834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AA-4ADC-9C2F-2E80D61DE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(совмещенный!$AW$10,совмещенный!$AU$10,совмещенный!$BB$10)</c:f>
              <c:strCache>
                <c:ptCount val="3"/>
                <c:pt idx="0">
                  <c:v>2008 г.</c:v>
                </c:pt>
                <c:pt idx="1">
                  <c:v>2009 г.</c:v>
                </c:pt>
                <c:pt idx="2">
                  <c:v>2010 г. прогноз</c:v>
                </c:pt>
              </c:strCache>
            </c:strRef>
          </c:cat>
          <c:val>
            <c:numRef>
              <c:f>(совмещенный!$AW$29,совмещенный!$AU$29,совмещенный!$BB$29)</c:f>
              <c:numCache>
                <c:formatCode>#,##0.0</c:formatCode>
                <c:ptCount val="3"/>
                <c:pt idx="0">
                  <c:v>229.55260000000001</c:v>
                </c:pt>
                <c:pt idx="1">
                  <c:v>253.91041600000167</c:v>
                </c:pt>
                <c:pt idx="2" formatCode="0.0">
                  <c:v>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AA-4ADC-9C2F-2E80D61DE12A}"/>
            </c:ext>
          </c:extLst>
        </c:ser>
        <c:ser>
          <c:idx val="1"/>
          <c:order val="2"/>
          <c:tx>
            <c:strRef>
              <c:f>совмещенный!$A$18</c:f>
              <c:strCache>
                <c:ptCount val="1"/>
                <c:pt idx="0">
                  <c:v>#ССЫЛКА!</c:v>
                </c:pt>
              </c:strCache>
            </c:strRef>
          </c:tx>
          <c:spPr>
            <a:ln w="25400"/>
          </c:spPr>
          <c:marker>
            <c:symbol val="diamond"/>
            <c:size val="5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(совмещенный!$AW$10,совмещенный!$AU$10,совмещенный!$BB$10)</c:f>
              <c:strCache>
                <c:ptCount val="3"/>
                <c:pt idx="0">
                  <c:v>2008 г.</c:v>
                </c:pt>
                <c:pt idx="1">
                  <c:v>2009 г.</c:v>
                </c:pt>
                <c:pt idx="2">
                  <c:v>2010 г. прогноз</c:v>
                </c:pt>
              </c:strCache>
            </c:strRef>
          </c:cat>
          <c:val>
            <c:numRef>
              <c:f>(совмещенный!$AW$20,совмещенный!$AU$20,совмещенный!$BB$20)</c:f>
              <c:numCache>
                <c:formatCode>#,##0.0</c:formatCode>
                <c:ptCount val="3"/>
                <c:pt idx="0">
                  <c:v>14.5312</c:v>
                </c:pt>
                <c:pt idx="1">
                  <c:v>10.469268</c:v>
                </c:pt>
                <c:pt idx="2" formatCode="0.0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AA-4ADC-9C2F-2E80D61DE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75648"/>
        <c:axId val="113734784"/>
      </c:lineChart>
      <c:catAx>
        <c:axId val="113675648"/>
        <c:scaling>
          <c:orientation val="minMax"/>
        </c:scaling>
        <c:delete val="0"/>
        <c:axPos val="b"/>
        <c:numFmt formatCode="[$-419]mmmm\ yy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373478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13734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/>
                  <a:t>тыс.т</a:t>
                </a:r>
              </a:p>
            </c:rich>
          </c:tx>
          <c:layout>
            <c:manualLayout>
              <c:xMode val="edge"/>
              <c:yMode val="edge"/>
              <c:x val="6.1817365766082205E-3"/>
              <c:y val="0.36915429195513288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367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2060"/>
                </a:solidFill>
              </a:rPr>
              <a:t>Импорт, млн. долл. США</a:t>
            </a:r>
          </a:p>
        </c:rich>
      </c:tx>
      <c:layout>
        <c:manualLayout>
          <c:xMode val="edge"/>
          <c:yMode val="edge"/>
          <c:x val="0.36462925564674381"/>
          <c:y val="2.6856080685517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245152943086146E-2"/>
          <c:y val="0.1575423231823247"/>
          <c:w val="0.94008078030335551"/>
          <c:h val="0.758257721858756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'в долл'!$E$4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долл'!$C$5:$C$16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долл'!$E$5:$E$16</c:f>
              <c:numCache>
                <c:formatCode>General</c:formatCode>
                <c:ptCount val="12"/>
                <c:pt idx="0">
                  <c:v>217</c:v>
                </c:pt>
                <c:pt idx="1">
                  <c:v>295</c:v>
                </c:pt>
                <c:pt idx="2">
                  <c:v>200</c:v>
                </c:pt>
                <c:pt idx="3">
                  <c:v>239</c:v>
                </c:pt>
                <c:pt idx="4">
                  <c:v>158.12</c:v>
                </c:pt>
                <c:pt idx="5">
                  <c:v>158</c:v>
                </c:pt>
                <c:pt idx="6">
                  <c:v>240</c:v>
                </c:pt>
                <c:pt idx="7">
                  <c:v>230</c:v>
                </c:pt>
                <c:pt idx="8">
                  <c:v>219</c:v>
                </c:pt>
                <c:pt idx="9">
                  <c:v>224</c:v>
                </c:pt>
                <c:pt idx="10">
                  <c:v>314</c:v>
                </c:pt>
                <c:pt idx="11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0-49D0-A5E5-46D848CE9F9D}"/>
            </c:ext>
          </c:extLst>
        </c:ser>
        <c:ser>
          <c:idx val="2"/>
          <c:order val="1"/>
          <c:tx>
            <c:strRef>
              <c:f>'в долл'!$F$4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долл'!$C$5:$C$16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долл'!$F$5:$F$16</c:f>
              <c:numCache>
                <c:formatCode>General</c:formatCode>
                <c:ptCount val="12"/>
                <c:pt idx="0">
                  <c:v>155</c:v>
                </c:pt>
                <c:pt idx="1">
                  <c:v>244</c:v>
                </c:pt>
                <c:pt idx="2">
                  <c:v>253</c:v>
                </c:pt>
                <c:pt idx="3">
                  <c:v>272</c:v>
                </c:pt>
                <c:pt idx="4">
                  <c:v>246</c:v>
                </c:pt>
                <c:pt idx="5">
                  <c:v>269</c:v>
                </c:pt>
                <c:pt idx="6">
                  <c:v>260</c:v>
                </c:pt>
                <c:pt idx="7">
                  <c:v>236</c:v>
                </c:pt>
                <c:pt idx="8">
                  <c:v>273</c:v>
                </c:pt>
                <c:pt idx="9">
                  <c:v>274</c:v>
                </c:pt>
                <c:pt idx="10">
                  <c:v>289</c:v>
                </c:pt>
                <c:pt idx="11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0-49D0-A5E5-46D848CE9F9D}"/>
            </c:ext>
          </c:extLst>
        </c:ser>
        <c:ser>
          <c:idx val="3"/>
          <c:order val="2"/>
          <c:tx>
            <c:strRef>
              <c:f>'в долл'!$G$4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долл'!$C$5:$C$16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долл'!$G$5:$G$16</c:f>
              <c:numCache>
                <c:formatCode>General</c:formatCode>
                <c:ptCount val="12"/>
                <c:pt idx="0">
                  <c:v>137</c:v>
                </c:pt>
                <c:pt idx="1">
                  <c:v>201</c:v>
                </c:pt>
                <c:pt idx="2">
                  <c:v>232</c:v>
                </c:pt>
                <c:pt idx="3">
                  <c:v>214</c:v>
                </c:pt>
                <c:pt idx="4">
                  <c:v>298</c:v>
                </c:pt>
                <c:pt idx="5">
                  <c:v>325</c:v>
                </c:pt>
                <c:pt idx="6">
                  <c:v>375</c:v>
                </c:pt>
                <c:pt idx="7">
                  <c:v>329</c:v>
                </c:pt>
                <c:pt idx="8">
                  <c:v>323</c:v>
                </c:pt>
                <c:pt idx="9">
                  <c:v>357</c:v>
                </c:pt>
                <c:pt idx="10">
                  <c:v>380</c:v>
                </c:pt>
                <c:pt idx="11" formatCode="0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0-49D0-A5E5-46D848CE9F9D}"/>
            </c:ext>
          </c:extLst>
        </c:ser>
        <c:ser>
          <c:idx val="4"/>
          <c:order val="3"/>
          <c:tx>
            <c:strRef>
              <c:f>'в долл'!$H$4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долл'!$C$5:$C$16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долл'!$H$5:$H$16</c:f>
              <c:numCache>
                <c:formatCode>0</c:formatCode>
                <c:ptCount val="12"/>
                <c:pt idx="0">
                  <c:v>188.3</c:v>
                </c:pt>
                <c:pt idx="1">
                  <c:v>274.2</c:v>
                </c:pt>
                <c:pt idx="2">
                  <c:v>296.89999999999998</c:v>
                </c:pt>
                <c:pt idx="3">
                  <c:v>263</c:v>
                </c:pt>
                <c:pt idx="4">
                  <c:v>302.2</c:v>
                </c:pt>
                <c:pt idx="5">
                  <c:v>330.4</c:v>
                </c:pt>
                <c:pt idx="6">
                  <c:v>345.5</c:v>
                </c:pt>
                <c:pt idx="7">
                  <c:v>310</c:v>
                </c:pt>
                <c:pt idx="8" formatCode="0.0">
                  <c:v>250.3</c:v>
                </c:pt>
                <c:pt idx="9" formatCode="0.0">
                  <c:v>344.7</c:v>
                </c:pt>
                <c:pt idx="10" formatCode="0.0">
                  <c:v>365.7</c:v>
                </c:pt>
                <c:pt idx="11" formatCode="0.0">
                  <c:v>496.7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F0-49D0-A5E5-46D848CE9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15"/>
        <c:axId val="113768320"/>
        <c:axId val="113769856"/>
      </c:barChart>
      <c:catAx>
        <c:axId val="1137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769856"/>
        <c:crosses val="autoZero"/>
        <c:auto val="1"/>
        <c:lblAlgn val="ctr"/>
        <c:lblOffset val="100"/>
        <c:noMultiLvlLbl val="0"/>
      </c:catAx>
      <c:valAx>
        <c:axId val="11376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76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794697718386359E-2"/>
          <c:y val="0.19014658526154687"/>
          <c:w val="0.31452715257937891"/>
          <c:h val="6.752271772054691E-2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002060"/>
                </a:solidFill>
              </a:rPr>
              <a:t>Экспорт  продукции отечественного производства, млн. долл. США</a:t>
            </a:r>
          </a:p>
        </c:rich>
      </c:tx>
      <c:layout>
        <c:manualLayout>
          <c:xMode val="edge"/>
          <c:yMode val="edge"/>
          <c:x val="0.18045228581159531"/>
          <c:y val="4.5249813148244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650976849566806E-2"/>
          <c:y val="0.24874061604951428"/>
          <c:w val="0.94944687384461834"/>
          <c:h val="0.64115205772055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'в долл'!$E$25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долл'!$C$26:$C$37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долл'!$E$26:$E$37</c:f>
              <c:numCache>
                <c:formatCode>0.0</c:formatCode>
                <c:ptCount val="12"/>
                <c:pt idx="0">
                  <c:v>12.3</c:v>
                </c:pt>
                <c:pt idx="1">
                  <c:v>10.8</c:v>
                </c:pt>
                <c:pt idx="2">
                  <c:v>5.3</c:v>
                </c:pt>
                <c:pt idx="3">
                  <c:v>7.7</c:v>
                </c:pt>
                <c:pt idx="4">
                  <c:v>4.9000000000000004</c:v>
                </c:pt>
                <c:pt idx="5">
                  <c:v>7.3</c:v>
                </c:pt>
                <c:pt idx="6">
                  <c:v>12.8</c:v>
                </c:pt>
                <c:pt idx="7">
                  <c:v>5.5</c:v>
                </c:pt>
                <c:pt idx="8">
                  <c:v>4.0999999999999996</c:v>
                </c:pt>
                <c:pt idx="9">
                  <c:v>5.7</c:v>
                </c:pt>
                <c:pt idx="10">
                  <c:v>4.5999999999999996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A-474F-BFF5-825F10B0D3DE}"/>
            </c:ext>
          </c:extLst>
        </c:ser>
        <c:ser>
          <c:idx val="2"/>
          <c:order val="1"/>
          <c:tx>
            <c:strRef>
              <c:f>'в долл'!$F$25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долл'!$C$26:$C$37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долл'!$F$26:$F$37</c:f>
              <c:numCache>
                <c:formatCode>0.0</c:formatCode>
                <c:ptCount val="12"/>
                <c:pt idx="0">
                  <c:v>3.6</c:v>
                </c:pt>
                <c:pt idx="1">
                  <c:v>5.6</c:v>
                </c:pt>
                <c:pt idx="2">
                  <c:v>9.6</c:v>
                </c:pt>
                <c:pt idx="3">
                  <c:v>6.1</c:v>
                </c:pt>
                <c:pt idx="4">
                  <c:v>9.6999999999999993</c:v>
                </c:pt>
                <c:pt idx="5">
                  <c:v>6.3</c:v>
                </c:pt>
                <c:pt idx="6">
                  <c:v>8.9</c:v>
                </c:pt>
                <c:pt idx="7">
                  <c:v>3.3</c:v>
                </c:pt>
                <c:pt idx="8">
                  <c:v>4.9000000000000004</c:v>
                </c:pt>
                <c:pt idx="9">
                  <c:v>4.5999999999999996</c:v>
                </c:pt>
                <c:pt idx="10">
                  <c:v>2.7</c:v>
                </c:pt>
                <c:pt idx="11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A-474F-BFF5-825F10B0D3DE}"/>
            </c:ext>
          </c:extLst>
        </c:ser>
        <c:ser>
          <c:idx val="3"/>
          <c:order val="2"/>
          <c:tx>
            <c:strRef>
              <c:f>'в долл'!$G$25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долл'!$C$26:$C$37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долл'!$G$26:$G$37</c:f>
              <c:numCache>
                <c:formatCode>0.0</c:formatCode>
                <c:ptCount val="12"/>
                <c:pt idx="0">
                  <c:v>5.7</c:v>
                </c:pt>
                <c:pt idx="1">
                  <c:v>6.6</c:v>
                </c:pt>
                <c:pt idx="2">
                  <c:v>5</c:v>
                </c:pt>
                <c:pt idx="3">
                  <c:v>4.4000000000000004</c:v>
                </c:pt>
                <c:pt idx="4">
                  <c:v>6</c:v>
                </c:pt>
                <c:pt idx="5">
                  <c:v>6.7</c:v>
                </c:pt>
                <c:pt idx="6">
                  <c:v>4.7</c:v>
                </c:pt>
                <c:pt idx="7">
                  <c:v>7.8</c:v>
                </c:pt>
                <c:pt idx="8">
                  <c:v>5.0999999999999996</c:v>
                </c:pt>
                <c:pt idx="9">
                  <c:v>6.3</c:v>
                </c:pt>
                <c:pt idx="10">
                  <c:v>7.9</c:v>
                </c:pt>
                <c:pt idx="1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A-474F-BFF5-825F10B0D3DE}"/>
            </c:ext>
          </c:extLst>
        </c:ser>
        <c:ser>
          <c:idx val="0"/>
          <c:order val="3"/>
          <c:tx>
            <c:strRef>
              <c:f>'в долл'!$H$25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 долл'!$C$26:$C$37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'в долл'!$H$26:$H$37</c:f>
              <c:numCache>
                <c:formatCode>0.0</c:formatCode>
                <c:ptCount val="12"/>
                <c:pt idx="0">
                  <c:v>6.8</c:v>
                </c:pt>
                <c:pt idx="1">
                  <c:v>7.9</c:v>
                </c:pt>
                <c:pt idx="2">
                  <c:v>7.4</c:v>
                </c:pt>
                <c:pt idx="3">
                  <c:v>9</c:v>
                </c:pt>
                <c:pt idx="4">
                  <c:v>13.3</c:v>
                </c:pt>
                <c:pt idx="5">
                  <c:v>11.7</c:v>
                </c:pt>
                <c:pt idx="6">
                  <c:v>12.2</c:v>
                </c:pt>
                <c:pt idx="7">
                  <c:v>12.6</c:v>
                </c:pt>
                <c:pt idx="8">
                  <c:v>7.7</c:v>
                </c:pt>
                <c:pt idx="9">
                  <c:v>5</c:v>
                </c:pt>
                <c:pt idx="10">
                  <c:v>7.3</c:v>
                </c:pt>
                <c:pt idx="1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DA-474F-BFF5-825F10B0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15"/>
        <c:axId val="100860672"/>
        <c:axId val="100862208"/>
      </c:barChart>
      <c:catAx>
        <c:axId val="1008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62208"/>
        <c:crosses val="autoZero"/>
        <c:auto val="1"/>
        <c:lblAlgn val="ctr"/>
        <c:lblOffset val="100"/>
        <c:noMultiLvlLbl val="0"/>
      </c:catAx>
      <c:valAx>
        <c:axId val="100862208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8498595784439227E-2"/>
          <c:y val="0.17638509316770229"/>
          <c:w val="0.31452715257937891"/>
          <c:h val="6.7446515228761883E-2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34476867786151"/>
          <c:y val="0.10378330431939448"/>
          <c:w val="0.83033379801425644"/>
          <c:h val="0.8914186723512946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2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8510504369129"/>
          <c:y val="9.6523166886135825E-2"/>
          <c:w val="0.76541654354881972"/>
          <c:h val="0.735970263672323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6103720479931"/>
          <c:y val="0.10988353822318046"/>
          <c:w val="0.76898485376530334"/>
          <c:h val="0.828604339610605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34476867786123"/>
          <c:y val="0.10378330431939448"/>
          <c:w val="0.83033379801425744"/>
          <c:h val="0.8914186723512946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41802-155F-40DC-9B54-DF12339B215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D3B2E5-ECC7-482A-9903-61FA23EFC780}" type="pres">
      <dgm:prSet presAssocID="{33B41802-155F-40DC-9B54-DF12339B215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438F596-C45D-47B7-9406-01EA47606484}" type="presOf" srcId="{33B41802-155F-40DC-9B54-DF12339B2155}" destId="{EDD3B2E5-ECC7-482A-9903-61FA23EFC78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42C6A-DF95-4578-B6C7-7E7E7EBFB23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AA79F-E5F3-487D-9975-FE8EC4360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1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E266-E7DD-4197-8F4E-3AA616626E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78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EC224-CF1E-4DB4-BB32-7404E67775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77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E266-E7DD-4197-8F4E-3AA616626E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6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E266-E7DD-4197-8F4E-3AA616626E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93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E266-E7DD-4197-8F4E-3AA616626E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68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E266-E7DD-4197-8F4E-3AA616626E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5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6AC-2996-C447-B8E4-F7D5A7C5B6C1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2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659-FF59-404A-B396-81121E30EF62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3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40B8-DA87-4D47-900D-3A9783B4ACC1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02905"/>
            <a:ext cx="10363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21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4132" y="3667126"/>
            <a:ext cx="7429501" cy="2771774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  <a:lvl2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2pPr>
            <a:lvl3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3pPr>
            <a:lvl4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4pPr>
            <a:lvl5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50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8937" y="5684721"/>
            <a:ext cx="1334024" cy="7541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8140701" y="604838"/>
            <a:ext cx="35687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0" tIns="0" rIns="0" bIns="0"/>
          <a:lstStyle/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 kern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15508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13B0-DEF4-41BF-8B4A-6D4515E60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06B2C-F424-4F1D-865F-C64487B1D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DBA10-69BD-45EA-A955-F1B17062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8314-6760-4F99-8E4B-BFCD0446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2BF5D-5C90-4662-B5C4-C9728647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7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870-B90B-4554-9BC1-85CAB618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61BB6-01CB-4299-A76D-EECDC76E3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CA9D-2472-4442-A6D6-456EC371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AF7E4-2CDE-4B36-8FC6-CA9B9C5B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99440-D970-4F99-9EA1-31D8FA8B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7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3E20-BC0F-4395-B98E-EB86EA57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8A326-A646-4E8D-82EC-FD466EAE7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5821-20D2-4102-A513-57BD4ECF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DAD2-940C-4BDF-9C4F-F469C74A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AF2DA-D9C3-4D98-9AF5-C5EF5314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9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75E3-3069-4F6E-B988-8A08FCC2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FCB1-BD34-4872-88D1-432150532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73D37-1133-43BE-A568-B428C8655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BC113-5330-4FAB-9E83-9D0EFDDD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87FB-FFA5-4BA3-8118-E0494E0B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6F232-BF44-4E62-BC80-DA5BB5C8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27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408C-E9CB-4233-9734-9CE76A54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4171C-C98B-48FE-A5A4-36BDCD6A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3AB9D-ADFA-4459-B3EF-F844F730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9242B-052E-4D8B-AF63-EBD92F9B2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26493-8B5F-4C5F-9D11-D0FFB4548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F3162-DE81-4F7A-980F-AD4CF980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466D5-05CC-4F11-8EB9-596275F8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E9EFE-18DA-4FD4-A284-313F87FC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0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5387-BA4C-4CE9-A7FE-0D2373E8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09C34-7FBD-44AE-8340-EE7C298E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F9FA4-A88E-4274-BEDF-68D7840B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D25F1-3C67-4AEC-88A6-3F7671BB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3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6FA9-0ED5-CE42-8474-6D103202AA33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3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73BDD-801A-4CF3-B28C-6C58A43C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AB253-BFDC-4ADB-BA2E-8FD35BD8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915A9-2F5C-47A2-8BC5-BF8D601B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1BED-3851-4EE8-8457-4A271DB9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A065-8F29-4BD5-AECB-41A3B618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82593-2010-419F-B813-D0717F9BB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8893D-C01D-4415-B1DB-E1BA650D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3EB3B-D636-4BE6-A771-EAEDE4D6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2D43C-8E93-4675-AAA3-4778EBFA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0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5863-5217-45EB-B181-F5FD7515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9FF9B-0A79-425E-8310-7A9B67ADC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422A1-D1F5-4B73-97DC-D70A8A3E2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0A028-2D12-4FB2-9EFC-36AB3FA8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2A0EA-43B7-4849-B287-DA0DC0D7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0840B-CC80-46F9-ABC7-2D69EF94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36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AEB2-9C25-4B4B-8501-9872E1BC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89F3A-CACB-4921-A394-826109AB2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4766-FDFD-4F46-AA2D-2D43314E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10B33-E4D3-492C-B881-A123CA7E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8AB02-701C-4A62-9602-B8A87FCC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86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49C74-A861-4AB0-A6C2-8AF6C5670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33667-5885-4DF7-9C1B-0971EA69B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24127-2E08-4F9A-AB96-386D9E5E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C3961-C556-4DE4-8B4D-D5BC69F8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8B79-1284-45C6-80ED-5113C6E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388-4FB7-F949-A79B-AB1463EE7B31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0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5FED-41EF-7040-9F58-CB5B86E867E5}" type="datetime1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7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85C2-7D32-E841-B93D-4691E7AA0FDB}" type="datetime1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7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9E1-A2DD-3A42-99F1-7C474F92DD4B}" type="datetime1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5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DF00-6FE7-1C4F-A58F-DC9250E163DE}" type="datetime1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8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382C-E503-284B-8E0D-980FC2BB888B}" type="datetime1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8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08BF-8172-6B4B-B510-11299099D188}" type="datetime1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7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9828-CC99-C641-8A22-786503E975FE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785E-86F9-4C81-9E6E-F45282C5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EC766-651F-4AE8-A1E3-2AE68F10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7B82C-FD53-4797-B346-4AC3BE908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E7D58-C4B0-4C17-A11F-BBAFA5052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3CBF-3ED5-475B-A2DE-C43D7802DD5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7494-7605-4D56-9DA6-5C110CEF1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4FE07-A3DC-4A45-8211-8140526AF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0F7B-345B-409B-9F1B-11CCC0EBD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mailto:solodova.rn@gilsinp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chart" Target="../charts/chart17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5" Type="http://schemas.openxmlformats.org/officeDocument/2006/relationships/image" Target="../media/image2.png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chart" Target="../charts/char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A785E-86F9-4C81-9E6E-F45282C5605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1" y="255554"/>
            <a:ext cx="1322947" cy="7742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37213" y="2851392"/>
            <a:ext cx="620077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Основные показатели рынка медизделий и медтехники</a:t>
            </a:r>
            <a:endParaRPr lang="ru-RU" sz="2000" b="1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076492"/>
            <a:ext cx="5076825" cy="361945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45332" y="4355815"/>
            <a:ext cx="8403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Солодова Разия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Начальник отдела экономики и анализа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фармацевтической и медицинской промышленности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ФБУ </a:t>
            </a:r>
            <a:r>
              <a:rPr lang="en-US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“</a:t>
            </a:r>
            <a:r>
              <a:rPr lang="ru-RU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ГИЛС и НП</a:t>
            </a:r>
            <a:r>
              <a:rPr lang="en-US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”</a:t>
            </a:r>
          </a:p>
          <a:p>
            <a:pPr algn="ctr">
              <a:defRPr/>
            </a:pPr>
            <a:endParaRPr lang="ru-RU" sz="1200" b="1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Москва, март 2019 год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78814" y="-17926"/>
            <a:ext cx="7488832" cy="18362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Министерство промышленности и торговли Российской Федерации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</a:t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Федеральное бюджетное учреждение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«ГОСУДАРСТВЕННЫЙ ИНСТИТУТ ЛЕКАРСТВЕННЫХ СРЕДСТВ И НАДЛЕЖАЩИХ ПРАКТИК»</a:t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(ФБУ «ГИЛС и НП»)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A785E-86F9-4C81-9E6E-F45282C5605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1"/>
          <p:cNvSpPr txBox="1">
            <a:spLocks noGrp="1"/>
          </p:cNvSpPr>
          <p:nvPr>
            <p:ph type="title"/>
          </p:nvPr>
        </p:nvSpPr>
        <p:spPr>
          <a:xfrm>
            <a:off x="534785" y="133322"/>
            <a:ext cx="10972800" cy="113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Рейтинг производимой продукции по медизделиям/медтехники</a:t>
            </a:r>
            <a:b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</a:b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 в Московской области за 2018 г.</a:t>
            </a:r>
            <a:endParaRPr lang="ru-RU" sz="2000" b="1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Источник: Аналитика ФБУ «ГИЛС и НП»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144684" y="1533713"/>
          <a:ext cx="7589520" cy="4559519"/>
        </p:xfrm>
        <a:graphic>
          <a:graphicData uri="http://schemas.openxmlformats.org/drawingml/2006/table">
            <a:tbl>
              <a:tblPr/>
              <a:tblGrid>
                <a:gridCol w="793676">
                  <a:extLst>
                    <a:ext uri="{9D8B030D-6E8A-4147-A177-3AD203B41FA5}">
                      <a16:colId xmlns:a16="http://schemas.microsoft.com/office/drawing/2014/main" val="2549794465"/>
                    </a:ext>
                  </a:extLst>
                </a:gridCol>
                <a:gridCol w="6795844">
                  <a:extLst>
                    <a:ext uri="{9D8B030D-6E8A-4147-A177-3AD203B41FA5}">
                      <a16:colId xmlns:a16="http://schemas.microsoft.com/office/drawing/2014/main" val="2493386313"/>
                    </a:ext>
                  </a:extLst>
                </a:gridCol>
              </a:tblGrid>
              <a:tr h="56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Рейтинг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продукции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74163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ПОДГУЗНИКИ ДЛЯ ВЗРОСЛЫХ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18617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ПРОКЛАДКИ ЖЕНСКИЕ ВПИТЫВАЮЩИЕ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436036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ШПРИЦ ИНЪЕКЦИОННЫЙ ОДНОКРАТНОГО ПРИМЕНЕНИЯ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55632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ПРОТЕЗ БЕДРА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751980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ВАТНЫЕ ПОДУШЕЧКИ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92469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ЭКЗОПРОТЕЗЫ ГРУДНЫХ (МОЛОЧНЫХ) ЖЕЛЕЗ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326293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 РЕНТГЕНОВСКИЙ ДИАГНОСТИЧЕСКИЙ ЦИФРОВОЙ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14038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 РЕНТГЕНОВСКИЙ ДИАГНОСТИЧЕСКИЙ СТАЦИОНАРНЫЙ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75799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 РЕНТГЕНОВСКИЙ ДИАГНОСТИЧЕСКИЙ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0093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ФЛЮОРОГРАФ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ЦИФРОВОЙ МАЛОДОЗОВЫЙ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658003"/>
                  </a:ext>
                </a:extLst>
              </a:tr>
              <a:tr h="487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 МОБИЛЬНЫЙ (ЦЕНТР ЛЕЧЕБНО-ПРОФИЛАКТИЧЕСКИЙ ПЕРЕДВИЖНОЙ)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42494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АМПУЛЫ СТЕКЛЯННЫЕ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222434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ПЕЛЕНКИ ОДНОРАЗОВЫЕ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561565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ФЛАКОНЫ ИЗ ТРУБКИ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416761"/>
                  </a:ext>
                </a:extLst>
              </a:tr>
              <a:tr h="25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ПРОТЕЗ ГОЛЕНИ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4186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" y="289392"/>
            <a:ext cx="1263535" cy="7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1"/>
          <p:cNvSpPr>
            <a:spLocks noGrp="1"/>
          </p:cNvSpPr>
          <p:nvPr>
            <p:ph type="body" idx="1"/>
          </p:nvPr>
        </p:nvSpPr>
        <p:spPr>
          <a:xfrm>
            <a:off x="3119289" y="312812"/>
            <a:ext cx="5572126" cy="725982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500"/>
              </a:spcBef>
              <a:buNone/>
              <a:defRPr/>
            </a:pPr>
            <a:r>
              <a:rPr lang="ru-RU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Механизмы государственной поддержки в медицинской промышленности </a:t>
            </a:r>
          </a:p>
        </p:txBody>
      </p:sp>
      <p:sp>
        <p:nvSpPr>
          <p:cNvPr id="9" name="Стрелка влево 8"/>
          <p:cNvSpPr/>
          <p:nvPr/>
        </p:nvSpPr>
        <p:spPr>
          <a:xfrm flipH="1">
            <a:off x="1775520" y="1910730"/>
            <a:ext cx="2376264" cy="942206"/>
          </a:xfrm>
          <a:prstGeom prst="leftArrow">
            <a:avLst>
              <a:gd name="adj1" fmla="val 100000"/>
              <a:gd name="adj2" fmla="val 27320"/>
            </a:avLst>
          </a:prstGeom>
          <a:solidFill>
            <a:schemeClr val="accent2"/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</a:t>
            </a:r>
            <a:r>
              <a:rPr lang="ru-RU" sz="1600" b="1" kern="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инансовая поддержка проектов создания локальных производств 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5800" y="1910730"/>
            <a:ext cx="6048672" cy="942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latin typeface="Arial Narrow" pitchFamily="34" charset="0"/>
                <a:cs typeface="Arial" pitchFamily="34" charset="0"/>
              </a:rPr>
              <a:t>Субсидирование части расходов (Постановление Правительства РФ 1046, 1048)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itchFamily="34" charset="0"/>
                <a:cs typeface="Arial" pitchFamily="34" charset="0"/>
              </a:rPr>
              <a:t>Фонд развития промышленности</a:t>
            </a:r>
            <a:endParaRPr lang="ru-RU" sz="1400" kern="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flipH="1">
            <a:off x="1775520" y="3429000"/>
            <a:ext cx="2376264" cy="942206"/>
          </a:xfrm>
          <a:prstGeom prst="leftArrow">
            <a:avLst>
              <a:gd name="adj1" fmla="val 100000"/>
              <a:gd name="adj2" fmla="val 27320"/>
            </a:avLst>
          </a:prstGeom>
          <a:solidFill>
            <a:schemeClr val="accent2"/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Государственные закупки</a:t>
            </a:r>
            <a:endParaRPr lang="ru-RU" sz="1600" b="1" kern="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448" y="3386894"/>
            <a:ext cx="6059024" cy="942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latin typeface="Arial Narrow" pitchFamily="34" charset="0"/>
                <a:cs typeface="Arial" pitchFamily="34" charset="0"/>
              </a:rPr>
              <a:t>«Третий лишний» (Постановление Правительства РФ 102)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itchFamily="34" charset="0"/>
                <a:cs typeface="Arial" pitchFamily="34" charset="0"/>
              </a:rPr>
              <a:t>Статус единственного поставщика</a:t>
            </a:r>
            <a:endParaRPr lang="ru-RU" sz="1400" kern="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 flipH="1">
            <a:off x="1775520" y="4863058"/>
            <a:ext cx="2376264" cy="942206"/>
          </a:xfrm>
          <a:prstGeom prst="leftArrow">
            <a:avLst>
              <a:gd name="adj1" fmla="val 100000"/>
              <a:gd name="adj2" fmla="val 27320"/>
            </a:avLst>
          </a:prstGeom>
          <a:solidFill>
            <a:schemeClr val="accent2"/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Прочие меры поддержки</a:t>
            </a:r>
            <a:endParaRPr lang="ru-RU" sz="1600" b="1" kern="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5800" y="4863058"/>
            <a:ext cx="6048672" cy="942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latin typeface="Arial Narrow" pitchFamily="34" charset="0"/>
                <a:cs typeface="Arial" pitchFamily="34" charset="0"/>
              </a:rPr>
              <a:t>Специальный инвестиционный контракт (Постановление Правительства РФ 708)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itchFamily="34" charset="0"/>
                <a:cs typeface="Arial" pitchFamily="34" charset="0"/>
              </a:rPr>
              <a:t>Освобождение от уплаты НДС при ввозе сырья и комплектующих для производства медицинских изделий на территории России</a:t>
            </a:r>
            <a:endParaRPr lang="ru-RU" sz="1400" kern="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Источник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MDpro, 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Аналитика 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ФБУ «ГИЛС и НП»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11" y="255554"/>
            <a:ext cx="132294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03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1"/>
          <p:cNvSpPr>
            <a:spLocks noGrp="1"/>
          </p:cNvSpPr>
          <p:nvPr>
            <p:ph type="body" idx="1"/>
          </p:nvPr>
        </p:nvSpPr>
        <p:spPr>
          <a:xfrm>
            <a:off x="1209674" y="407014"/>
            <a:ext cx="9705975" cy="740627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500"/>
              </a:spcBef>
              <a:buNone/>
              <a:defRPr/>
            </a:pPr>
            <a:r>
              <a:rPr lang="ru-RU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Результаты реализации плана импортозамещения в медицинской промышленности по отдельным направлениям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678015-AB88-48A0-948C-10AE188479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833" y="1489555"/>
            <a:ext cx="4100997" cy="20838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1AFE5-CB94-42A9-A57E-115B7FD3FD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366" y="1483238"/>
            <a:ext cx="4108658" cy="20901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E7584-8D18-48FC-BF41-F57B53F0A7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2695" y="3774554"/>
            <a:ext cx="4413532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Источник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MDpro, 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Аналитика 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ФБУ «ГИЛС и НП»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11" y="255554"/>
            <a:ext cx="132294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8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1"/>
          <p:cNvSpPr>
            <a:spLocks noGrp="1"/>
          </p:cNvSpPr>
          <p:nvPr>
            <p:ph type="body" idx="1"/>
          </p:nvPr>
        </p:nvSpPr>
        <p:spPr>
          <a:xfrm>
            <a:off x="1238249" y="328730"/>
            <a:ext cx="10582275" cy="627906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500"/>
              </a:spcBef>
              <a:buNone/>
              <a:defRPr/>
            </a:pPr>
            <a:r>
              <a:rPr lang="ru-RU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Результаты реализации плана импортозамещения в медицинской промышленности по отдельным направлениям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65E42-35CF-4F2B-B201-260D489105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942" y="1351177"/>
            <a:ext cx="4263276" cy="22634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FC9F95-D32C-4A59-A38C-45698ADFA5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1351177"/>
            <a:ext cx="4273032" cy="226341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2B9A6A7-CD72-4C69-BF60-DCA1FE4E8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06710"/>
              </p:ext>
            </p:extLst>
          </p:nvPr>
        </p:nvGraphicFramePr>
        <p:xfrm>
          <a:off x="2006402" y="3912704"/>
          <a:ext cx="8208912" cy="2263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439">
                  <a:extLst>
                    <a:ext uri="{9D8B030D-6E8A-4147-A177-3AD203B41FA5}">
                      <a16:colId xmlns:a16="http://schemas.microsoft.com/office/drawing/2014/main" val="3596506890"/>
                    </a:ext>
                  </a:extLst>
                </a:gridCol>
                <a:gridCol w="1880099">
                  <a:extLst>
                    <a:ext uri="{9D8B030D-6E8A-4147-A177-3AD203B41FA5}">
                      <a16:colId xmlns:a16="http://schemas.microsoft.com/office/drawing/2014/main" val="1908331714"/>
                    </a:ext>
                  </a:extLst>
                </a:gridCol>
                <a:gridCol w="3271316">
                  <a:extLst>
                    <a:ext uri="{9D8B030D-6E8A-4147-A177-3AD203B41FA5}">
                      <a16:colId xmlns:a16="http://schemas.microsoft.com/office/drawing/2014/main" val="615977401"/>
                    </a:ext>
                  </a:extLst>
                </a:gridCol>
                <a:gridCol w="1126938">
                  <a:extLst>
                    <a:ext uri="{9D8B030D-6E8A-4147-A177-3AD203B41FA5}">
                      <a16:colId xmlns:a16="http://schemas.microsoft.com/office/drawing/2014/main" val="1832639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166808"/>
                    </a:ext>
                  </a:extLst>
                </a:gridCol>
              </a:tblGrid>
              <a:tr h="444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Шифр плана 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Технологическое направление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Ведущие российские производители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Доля российского производства </a:t>
                      </a:r>
                      <a:br>
                        <a:rPr lang="ru-RU" sz="900" b="0" u="none" strike="noStrike" dirty="0">
                          <a:effectLst/>
                        </a:rPr>
                      </a:br>
                      <a:r>
                        <a:rPr lang="ru-RU" sz="900" b="0" u="none" strike="noStrike" dirty="0">
                          <a:effectLst/>
                        </a:rPr>
                        <a:t>в 2014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Доля российского производства </a:t>
                      </a:r>
                      <a:br>
                        <a:rPr lang="ru-RU" sz="900" b="0" u="none" strike="noStrike" dirty="0">
                          <a:effectLst/>
                        </a:rPr>
                      </a:br>
                      <a:r>
                        <a:rPr lang="ru-RU" sz="900" b="0" u="none" strike="noStrike" dirty="0">
                          <a:effectLst/>
                        </a:rPr>
                        <a:t>в 2017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13985"/>
                  </a:ext>
                </a:extLst>
              </a:tr>
              <a:tr h="472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19МП2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Материалы хирургические для соединения тканей (шовные материалы)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ООО «</a:t>
                      </a:r>
                      <a:r>
                        <a:rPr lang="ru-RU" sz="900" u="none" strike="noStrike" dirty="0" err="1">
                          <a:effectLst/>
                        </a:rPr>
                        <a:t>Линтекс</a:t>
                      </a:r>
                      <a:r>
                        <a:rPr lang="ru-RU" sz="900" u="none" strike="noStrike" dirty="0">
                          <a:effectLst/>
                        </a:rPr>
                        <a:t>», ООО «</a:t>
                      </a:r>
                      <a:r>
                        <a:rPr lang="ru-RU" sz="900" u="none" strike="noStrike" dirty="0" err="1">
                          <a:effectLst/>
                        </a:rPr>
                        <a:t>Волоть</a:t>
                      </a:r>
                      <a:r>
                        <a:rPr lang="ru-RU" sz="900" u="none" strike="noStrike" dirty="0">
                          <a:effectLst/>
                        </a:rPr>
                        <a:t>», ООО «</a:t>
                      </a:r>
                      <a:r>
                        <a:rPr lang="ru-RU" sz="900" u="none" strike="noStrike" dirty="0" err="1">
                          <a:effectLst/>
                        </a:rPr>
                        <a:t>Политехмед</a:t>
                      </a:r>
                      <a:r>
                        <a:rPr lang="ru-RU" sz="900" u="none" strike="noStrike" dirty="0">
                          <a:effectLst/>
                        </a:rPr>
                        <a:t>», ООО «МЗКРС Шовные Материалы, АО «</a:t>
                      </a:r>
                      <a:r>
                        <a:rPr lang="ru-RU" sz="900" u="none" strike="noStrike" dirty="0" err="1">
                          <a:effectLst/>
                        </a:rPr>
                        <a:t>Татхимфармпрепараты</a:t>
                      </a:r>
                      <a:r>
                        <a:rPr lang="ru-RU" sz="900" u="none" strike="noStrike" dirty="0">
                          <a:effectLst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048343"/>
                  </a:ext>
                </a:extLst>
              </a:tr>
              <a:tr h="468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19МП18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Бельё стерильное одноразовое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из нетканых материалов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АО «</a:t>
                      </a:r>
                      <a:r>
                        <a:rPr lang="ru-RU" sz="900" u="none" strike="noStrike" dirty="0" err="1">
                          <a:effectLst/>
                        </a:rPr>
                        <a:t>Здравмедтех</a:t>
                      </a:r>
                      <a:r>
                        <a:rPr lang="ru-RU" sz="900" u="none" strike="noStrike" dirty="0">
                          <a:effectLst/>
                        </a:rPr>
                        <a:t>», ООО «</a:t>
                      </a:r>
                      <a:r>
                        <a:rPr lang="ru-RU" sz="900" u="none" strike="noStrike" dirty="0" err="1">
                          <a:effectLst/>
                        </a:rPr>
                        <a:t>Гекса</a:t>
                      </a:r>
                      <a:r>
                        <a:rPr lang="ru-RU" sz="900" u="none" strike="noStrike" dirty="0">
                          <a:effectLst/>
                        </a:rPr>
                        <a:t>-нетканые материалы», ООО «</a:t>
                      </a:r>
                      <a:r>
                        <a:rPr lang="ru-RU" sz="900" u="none" strike="noStrike" dirty="0" err="1">
                          <a:effectLst/>
                        </a:rPr>
                        <a:t>АгатМедФарм</a:t>
                      </a:r>
                      <a:r>
                        <a:rPr lang="ru-RU" sz="900" u="none" strike="noStrike" dirty="0">
                          <a:effectLst/>
                        </a:rPr>
                        <a:t>», ООО «</a:t>
                      </a:r>
                      <a:r>
                        <a:rPr lang="ru-RU" sz="900" u="none" strike="noStrike" dirty="0" err="1">
                          <a:effectLst/>
                        </a:rPr>
                        <a:t>Индикон</a:t>
                      </a:r>
                      <a:r>
                        <a:rPr lang="ru-RU" sz="900" u="none" strike="noStrike" dirty="0">
                          <a:effectLst/>
                        </a:rPr>
                        <a:t>-Н», ООО «</a:t>
                      </a:r>
                      <a:r>
                        <a:rPr lang="ru-RU" sz="900" u="none" strike="noStrike" dirty="0" err="1">
                          <a:effectLst/>
                        </a:rPr>
                        <a:t>Медкомплект</a:t>
                      </a:r>
                      <a:r>
                        <a:rPr lang="ru-RU" sz="900" u="none" strike="noStrike" dirty="0">
                          <a:effectLst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93318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19МП30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Клапаны сердца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ЗАО «НПП </a:t>
                      </a:r>
                      <a:r>
                        <a:rPr lang="ru-RU" sz="900" u="none" strike="noStrike" dirty="0" err="1">
                          <a:effectLst/>
                        </a:rPr>
                        <a:t>МедИнж</a:t>
                      </a:r>
                      <a:r>
                        <a:rPr lang="ru-RU" sz="900" u="none" strike="noStrike" dirty="0">
                          <a:effectLst/>
                        </a:rPr>
                        <a:t>», ЗАО «</a:t>
                      </a:r>
                      <a:r>
                        <a:rPr lang="ru-RU" sz="900" u="none" strike="noStrike" dirty="0" err="1">
                          <a:effectLst/>
                        </a:rPr>
                        <a:t>НеоКор</a:t>
                      </a:r>
                      <a:r>
                        <a:rPr lang="ru-RU" sz="900" u="none" strike="noStrike" dirty="0">
                          <a:effectLst/>
                        </a:rPr>
                        <a:t>», ФГБУ «НЦССХ им. А.Н. Бакулева», ООО «</a:t>
                      </a:r>
                      <a:r>
                        <a:rPr lang="ru-RU" sz="900" u="none" strike="noStrike" dirty="0" err="1">
                          <a:effectLst/>
                        </a:rPr>
                        <a:t>Роскардиоинвест</a:t>
                      </a:r>
                      <a:r>
                        <a:rPr lang="ru-RU" sz="900" u="none" strike="noStrike" dirty="0">
                          <a:effectLst/>
                        </a:rPr>
                        <a:t>», ООО «СКБ МТ»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26512"/>
                  </a:ext>
                </a:extLst>
              </a:tr>
              <a:tr h="433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19МП32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Изделия для соединения костей (импланты для травматологии)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ООО «</a:t>
                      </a:r>
                      <a:r>
                        <a:rPr lang="ru-RU" sz="900" u="none" strike="noStrike" dirty="0" err="1">
                          <a:effectLst/>
                        </a:rPr>
                        <a:t>ДиСи</a:t>
                      </a:r>
                      <a:r>
                        <a:rPr lang="ru-RU" sz="900" u="none" strike="noStrike" dirty="0">
                          <a:effectLst/>
                        </a:rPr>
                        <a:t>», ООО «Остеосинтез», ООО «</a:t>
                      </a:r>
                      <a:r>
                        <a:rPr lang="ru-RU" sz="900" u="none" strike="noStrike" dirty="0" err="1">
                          <a:effectLst/>
                        </a:rPr>
                        <a:t>Остеомед</a:t>
                      </a:r>
                      <a:r>
                        <a:rPr lang="ru-RU" sz="900" u="none" strike="noStrike" dirty="0">
                          <a:effectLst/>
                        </a:rPr>
                        <a:t>»,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ООО «НПП Имплант»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560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Источник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MDpro, 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Аналитика 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ФБУ «ГИЛС и НП»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11" y="255554"/>
            <a:ext cx="132294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9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A785E-86F9-4C81-9E6E-F45282C5605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3" y="291862"/>
            <a:ext cx="1322947" cy="774259"/>
          </a:xfrm>
          <a:prstGeom prst="rect">
            <a:avLst/>
          </a:prstGeom>
        </p:spPr>
      </p:pic>
      <p:graphicFrame>
        <p:nvGraphicFramePr>
          <p:cNvPr id="26" name="Схема 25"/>
          <p:cNvGraphicFramePr/>
          <p:nvPr>
            <p:extLst/>
          </p:nvPr>
        </p:nvGraphicFramePr>
        <p:xfrm>
          <a:off x="5872104" y="1196752"/>
          <a:ext cx="122413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34438" y="1549415"/>
            <a:ext cx="593175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Спасибо за внимание</a:t>
            </a:r>
          </a:p>
          <a:p>
            <a:endParaRPr lang="ru-RU" sz="3200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endParaRPr lang="ru-RU" sz="3200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endParaRPr lang="ru-RU" sz="2000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r>
              <a:rPr lang="en-US" sz="2000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  <a:hlinkClick r:id="rId9"/>
              </a:rPr>
              <a:t>solodova.rn@gilsinp.ru</a:t>
            </a:r>
            <a:endParaRPr lang="ru-RU" sz="2000" dirty="0" smtClean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r>
              <a:rPr lang="ru-RU" sz="2000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Солодова Разия</a:t>
            </a:r>
            <a:endParaRPr lang="ru-RU" sz="2000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r>
              <a:rPr lang="ru-RU" sz="2000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Тел. 8(495) 676 44 82, доб. </a:t>
            </a:r>
            <a:r>
              <a:rPr lang="ru-RU" sz="2000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3821, 3822, 3827 </a:t>
            </a:r>
            <a:endParaRPr lang="ru-RU" sz="2000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r>
              <a:rPr lang="ru-RU" sz="2000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ФБУ </a:t>
            </a:r>
            <a:r>
              <a:rPr lang="ru-RU" sz="2000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«Государственный институт </a:t>
            </a:r>
          </a:p>
          <a:p>
            <a:r>
              <a:rPr lang="ru-RU" sz="2000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лекарственных средств и надлежащих практик»</a:t>
            </a:r>
          </a:p>
          <a:p>
            <a:r>
              <a:rPr lang="ru-RU" sz="2000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(ФБУ «ГИЛС и НП»)</a:t>
            </a:r>
          </a:p>
          <a:p>
            <a:r>
              <a:rPr lang="ru-RU" sz="2000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Москва, Лавров пер., дом 6 </a:t>
            </a:r>
          </a:p>
          <a:p>
            <a:endParaRPr lang="ru-RU" sz="2000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42" y="97664"/>
            <a:ext cx="109728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Глобальный Рынок </a:t>
            </a:r>
            <a:r>
              <a:rPr lang="ru-RU" sz="2000" b="1" dirty="0" err="1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Медизделий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 на уровне</a:t>
            </a:r>
            <a:r>
              <a:rPr lang="en-US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$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439 миллиардов</a:t>
            </a:r>
            <a:r>
              <a:rPr lang="en-US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  в 2017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году</a:t>
            </a: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.</a:t>
            </a:r>
            <a:b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Рынок </a:t>
            </a: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МИ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составил  $460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миллиардов</a:t>
            </a:r>
            <a:r>
              <a:rPr lang="en-US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 </a:t>
            </a: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в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2018 </a:t>
            </a: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году (+5% к 2017 г.).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/>
            </a:r>
            <a:b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</a:br>
            <a:endParaRPr lang="ru-RU" sz="2000" b="1" dirty="0">
              <a:solidFill>
                <a:srgbClr val="1F497D"/>
              </a:solidFill>
              <a:latin typeface="Clear Sans Medium" pitchFamily="34" charset="0"/>
              <a:ea typeface="+mn-ea"/>
              <a:cs typeface="Clear Sans Medium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42" y="1384359"/>
            <a:ext cx="5898833" cy="278780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785E-86F9-4C81-9E6E-F45282C5605D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85" y="1518993"/>
            <a:ext cx="4556950" cy="3698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5483" y="1176610"/>
            <a:ext cx="131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/>
              </a:rPr>
              <a:t>Топ 10 компаний</a:t>
            </a:r>
            <a:endParaRPr lang="ru-RU" sz="12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06072"/>
            <a:ext cx="36326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en-US" sz="800" i="1" dirty="0">
                <a:solidFill>
                  <a:srgbClr val="000000"/>
                </a:solidFill>
                <a:latin typeface="Arial" panose="020B0604020202020204" pitchFamily="34" charset="0"/>
              </a:rPr>
              <a:t>: IQVIA Reporting Services: </a:t>
            </a:r>
            <a:r>
              <a:rPr lang="en-US" sz="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MedTech</a:t>
            </a:r>
            <a:r>
              <a:rPr lang="en-US" sz="800" i="1" dirty="0">
                <a:solidFill>
                  <a:srgbClr val="000000"/>
                </a:solidFill>
                <a:latin typeface="Arial" panose="020B0604020202020204" pitchFamily="34" charset="0"/>
              </a:rPr>
              <a:t>, audit of state funded purchases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6167" y="4538748"/>
            <a:ext cx="4380807" cy="738664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Calibri"/>
              </a:rPr>
              <a:t>Продажи Топ 100 компаний на мировом рынке 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</a:rPr>
              <a:t>составляют 401 </a:t>
            </a:r>
            <a:r>
              <a:rPr lang="ru-RU" sz="1400" i="1" dirty="0">
                <a:solidFill>
                  <a:srgbClr val="002060"/>
                </a:solidFill>
                <a:latin typeface="Calibri"/>
              </a:rPr>
              <a:t>млрд. 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</a:rPr>
              <a:t>долларов США. 92% от общего объема рынка. </a:t>
            </a:r>
            <a:endParaRPr lang="ru-RU" sz="1400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8" y="189054"/>
            <a:ext cx="1054726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2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2798490" y="196783"/>
            <a:ext cx="7429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  <a:buNone/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  <a:sym typeface="Akzidenz-Grotesk Pro Regular"/>
              </a:rPr>
              <a:t>Ключевые показатели рынка медицинских изделий в Российской Федерации</a:t>
            </a:r>
            <a:r>
              <a:rPr lang="en-US" altLang="ru-RU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  <a:sym typeface="Akzidenz-Grotesk Pro Regular"/>
              </a:rPr>
              <a:t>*</a:t>
            </a:r>
            <a:endParaRPr lang="ru-RU" altLang="ru-RU" sz="2000" b="1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  <a:sym typeface="Akzidenz-Grotesk Pro Regular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52400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>
            <p:extLst/>
          </p:nvPr>
        </p:nvGraphicFramePr>
        <p:xfrm>
          <a:off x="152400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"/>
          <p:cNvGraphicFramePr>
            <a:graphicFrameLocks/>
          </p:cNvGraphicFramePr>
          <p:nvPr/>
        </p:nvGraphicFramePr>
        <p:xfrm>
          <a:off x="152400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279133"/>
              </p:ext>
            </p:extLst>
          </p:nvPr>
        </p:nvGraphicFramePr>
        <p:xfrm>
          <a:off x="1703512" y="975643"/>
          <a:ext cx="8784976" cy="267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709390"/>
              </p:ext>
            </p:extLst>
          </p:nvPr>
        </p:nvGraphicFramePr>
        <p:xfrm>
          <a:off x="1703512" y="3587234"/>
          <a:ext cx="8784976" cy="288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11" y="204438"/>
            <a:ext cx="1203105" cy="704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Источник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MDpro, 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Аналитика 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ФБУ «ГИЛС и НП»</a:t>
            </a:r>
          </a:p>
        </p:txBody>
      </p:sp>
    </p:spTree>
    <p:extLst>
      <p:ext uri="{BB962C8B-B14F-4D97-AF65-F5344CB8AC3E}">
        <p14:creationId xmlns:p14="http://schemas.microsoft.com/office/powerpoint/2010/main" val="5668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6312025" y="1412776"/>
          <a:ext cx="4260271" cy="247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1703513" y="4149080"/>
          <a:ext cx="4403739" cy="280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384032" y="3861049"/>
          <a:ext cx="4176464" cy="283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Условное название сегмента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Полное название сегмента рынка медицинских изделий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Малоинвазивная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хирургия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Медицинские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изделия для малоинвазивной хирургии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Ортопедия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Медицинские изделия 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т. ч.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имплантаты для ортопедии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72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u="none" strike="noStrike" dirty="0">
                          <a:effectLst/>
                        </a:rPr>
                        <a:t>Общая хирургия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u="none" strike="noStrike" dirty="0">
                          <a:effectLst/>
                        </a:rPr>
                        <a:t>Медицинские</a:t>
                      </a:r>
                      <a:r>
                        <a:rPr lang="ru-RU" sz="900" u="none" strike="noStrike" baseline="0" dirty="0">
                          <a:effectLst/>
                        </a:rPr>
                        <a:t> изделия</a:t>
                      </a:r>
                      <a:r>
                        <a:rPr lang="ru-RU" sz="900" u="none" strike="noStrike" dirty="0">
                          <a:effectLst/>
                        </a:rPr>
                        <a:t> изделия для хирургии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2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u="none" strike="noStrike" dirty="0">
                          <a:effectLst/>
                        </a:rPr>
                        <a:t>Визуализация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u="none" strike="noStrike" dirty="0">
                          <a:effectLst/>
                        </a:rPr>
                        <a:t>Диагностическое оборудование и изделия с высокой степенью визуализации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72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US" sz="900" u="none" strike="noStrike" dirty="0">
                          <a:effectLst/>
                        </a:rPr>
                        <a:t>In</a:t>
                      </a:r>
                      <a:r>
                        <a:rPr lang="en-US" sz="900" u="none" strike="noStrike" baseline="0" dirty="0">
                          <a:effectLst/>
                        </a:rPr>
                        <a:t> vitro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u="none" strike="noStrike" dirty="0">
                          <a:effectLst/>
                        </a:rPr>
                        <a:t>Медицинские</a:t>
                      </a:r>
                      <a:r>
                        <a:rPr lang="ru-RU" sz="900" u="none" strike="noStrike" baseline="0" dirty="0">
                          <a:effectLst/>
                        </a:rPr>
                        <a:t> изделия</a:t>
                      </a:r>
                      <a:r>
                        <a:rPr lang="ru-RU" sz="900" u="none" strike="noStrike" dirty="0">
                          <a:effectLst/>
                        </a:rPr>
                        <a:t> для лабораторной диагностики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2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u="none" strike="noStrike" dirty="0" err="1">
                          <a:effectLst/>
                        </a:rPr>
                        <a:t>Восст</a:t>
                      </a:r>
                      <a:r>
                        <a:rPr lang="ru-RU" sz="900" u="none" strike="noStrike" dirty="0">
                          <a:effectLst/>
                        </a:rPr>
                        <a:t>. мед.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u="none" strike="noStrike" dirty="0">
                          <a:effectLst/>
                        </a:rPr>
                        <a:t>Медицинские изделия, используемые в восстановительной медицине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72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u="none" strike="noStrike" dirty="0">
                          <a:effectLst/>
                        </a:rPr>
                        <a:t>Эндоскопия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u="none" strike="noStrike" dirty="0">
                          <a:effectLst/>
                        </a:rPr>
                        <a:t>Медицинские изделия для эндоскопии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32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u="none" strike="noStrike" dirty="0" err="1">
                          <a:effectLst/>
                        </a:rPr>
                        <a:t>Функц</a:t>
                      </a:r>
                      <a:r>
                        <a:rPr lang="ru-RU" sz="900" u="none" strike="noStrike" dirty="0">
                          <a:effectLst/>
                        </a:rPr>
                        <a:t>. диагност.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u="none" strike="noStrike" dirty="0">
                          <a:effectLst/>
                        </a:rPr>
                        <a:t>Медицинские</a:t>
                      </a:r>
                      <a:r>
                        <a:rPr lang="ru-RU" sz="900" u="none" strike="noStrike" baseline="0" dirty="0">
                          <a:effectLst/>
                        </a:rPr>
                        <a:t> изделия</a:t>
                      </a:r>
                      <a:r>
                        <a:rPr lang="ru-RU" sz="900" u="none" strike="noStrike" dirty="0">
                          <a:effectLst/>
                        </a:rPr>
                        <a:t>  для функциональной и общей  диагностики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32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900" u="none" strike="noStrike" dirty="0">
                          <a:effectLst/>
                        </a:rPr>
                        <a:t>Ядер. мед.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82550" indent="0" algn="just" fontAlgn="ctr"/>
                      <a:r>
                        <a:rPr lang="ru-RU" sz="900" u="none" strike="noStrike" dirty="0">
                          <a:effectLst/>
                        </a:rPr>
                        <a:t>Медицинские изделия ядерной медицины и лучевой терапии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718989" y="791942"/>
            <a:ext cx="3813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/>
              <a:t>Долевое соотношение (%, руб.) в структуре</a:t>
            </a:r>
            <a:r>
              <a:rPr lang="ru-RU" altLang="ru-RU" sz="1000" b="1" dirty="0">
                <a:solidFill>
                  <a:srgbClr val="C00000"/>
                </a:solidFill>
              </a:rPr>
              <a:t> импорта </a:t>
            </a:r>
            <a:r>
              <a:rPr lang="ru-RU" altLang="ru-RU" sz="1000" b="1" dirty="0"/>
              <a:t>медицинских изделий в Россию (декабрь 2018)</a:t>
            </a:r>
            <a:endParaRPr lang="ru-RU" altLang="ru-RU" sz="1000" dirty="0"/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6384032" y="792881"/>
            <a:ext cx="4286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/>
              <a:t>Долевое соотношение (%, руб.) в структуре </a:t>
            </a:r>
            <a:r>
              <a:rPr lang="ru-RU" altLang="ru-RU" sz="1000" b="1" dirty="0">
                <a:solidFill>
                  <a:schemeClr val="accent3">
                    <a:lumMod val="75000"/>
                  </a:schemeClr>
                </a:solidFill>
              </a:rPr>
              <a:t>экспорта </a:t>
            </a:r>
            <a:r>
              <a:rPr lang="ru-RU" altLang="ru-RU" sz="1000" b="1" dirty="0"/>
              <a:t>российских медицинских изделий (декабрь 2018)</a:t>
            </a:r>
            <a:endParaRPr lang="ru-RU" altLang="ru-RU" sz="1000" dirty="0"/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1714563" y="3804205"/>
            <a:ext cx="412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/>
              <a:t>Долевое соотношение (%, руб.) в структуре </a:t>
            </a:r>
            <a:r>
              <a:rPr lang="ru-RU" altLang="ru-RU" sz="1000" b="1" dirty="0">
                <a:solidFill>
                  <a:srgbClr val="003366"/>
                </a:solidFill>
              </a:rPr>
              <a:t>государственных закупок</a:t>
            </a:r>
            <a:r>
              <a:rPr lang="ru-RU" altLang="ru-RU" sz="1000" b="1" dirty="0"/>
              <a:t>  медицинских изделий в России (январь </a:t>
            </a:r>
            <a:r>
              <a:rPr lang="ru-RU" altLang="ru-RU" sz="1000" b="1" dirty="0" smtClean="0"/>
              <a:t>2019) </a:t>
            </a:r>
            <a:endParaRPr lang="ru-RU" altLang="ru-RU" sz="1000" dirty="0"/>
          </a:p>
        </p:txBody>
      </p:sp>
      <p:sp>
        <p:nvSpPr>
          <p:cNvPr id="14" name="Прямоугольник 7"/>
          <p:cNvSpPr>
            <a:spLocks noGrp="1" noChangeArrowheads="1"/>
          </p:cNvSpPr>
          <p:nvPr>
            <p:ph type="ctrTitle"/>
          </p:nvPr>
        </p:nvSpPr>
        <p:spPr bwMode="auto">
          <a:xfrm>
            <a:off x="1850132" y="140184"/>
            <a:ext cx="9067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ts val="500"/>
              </a:spcBef>
              <a:buNone/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  <a:sym typeface="Akzidenz-Grotesk Pro Regular"/>
              </a:rPr>
              <a:t>Ключевые показатели рынка медицинских</a:t>
            </a:r>
            <a:br>
              <a:rPr lang="ru-RU" alt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  <a:sym typeface="Akzidenz-Grotesk Pro Regular"/>
              </a:rPr>
            </a:br>
            <a:r>
              <a:rPr lang="ru-RU" alt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  <a:sym typeface="Akzidenz-Grotesk Pro Regular"/>
              </a:rPr>
              <a:t> изделий </a:t>
            </a:r>
            <a:r>
              <a:rPr lang="ru-RU" alt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  <a:sym typeface="Akzidenz-Grotesk Pro Regular"/>
              </a:rPr>
              <a:t> в РФ  декабрь </a:t>
            </a:r>
            <a:r>
              <a:rPr lang="ru-RU" alt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  <a:sym typeface="Akzidenz-Grotesk Pro Regular"/>
              </a:rPr>
              <a:t>2018 – </a:t>
            </a:r>
            <a:r>
              <a:rPr lang="ru-RU" alt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  <a:sym typeface="Akzidenz-Grotesk Pro Regular"/>
              </a:rPr>
              <a:t>январь </a:t>
            </a:r>
            <a:r>
              <a:rPr lang="ru-RU" alt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  <a:sym typeface="Akzidenz-Grotesk Pro Regular"/>
              </a:rPr>
              <a:t>2019 года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/>
          </p:nvPr>
        </p:nvGraphicFramePr>
        <p:xfrm>
          <a:off x="1524000" y="1340769"/>
          <a:ext cx="4383628" cy="245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/>
          </p:nvPr>
        </p:nvGraphicFramePr>
        <p:xfrm>
          <a:off x="6161581" y="1461830"/>
          <a:ext cx="4260271" cy="247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/>
          </p:nvPr>
        </p:nvGraphicFramePr>
        <p:xfrm>
          <a:off x="1631505" y="4052746"/>
          <a:ext cx="4403739" cy="280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1584208" y="1408076"/>
          <a:ext cx="4383628" cy="245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/>
          </p:nvPr>
        </p:nvGraphicFramePr>
        <p:xfrm>
          <a:off x="1625090" y="4081734"/>
          <a:ext cx="4403739" cy="280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1653531" y="1384152"/>
          <a:ext cx="4383628" cy="245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6342129" y="1389822"/>
          <a:ext cx="4260271" cy="247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720833"/>
              </p:ext>
            </p:extLst>
          </p:nvPr>
        </p:nvGraphicFramePr>
        <p:xfrm>
          <a:off x="1770136" y="4233302"/>
          <a:ext cx="4352592" cy="264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1584209" y="1380839"/>
          <a:ext cx="4494855" cy="25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276201" y="1209274"/>
          <a:ext cx="4260271" cy="297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648852"/>
              </p:ext>
            </p:extLst>
          </p:nvPr>
        </p:nvGraphicFramePr>
        <p:xfrm>
          <a:off x="1691713" y="4120092"/>
          <a:ext cx="4403739" cy="280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Источник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MDpro, </a:t>
            </a:r>
            <a:r>
              <a:rPr lang="ru-RU" sz="900" dirty="0" smtClean="0">
                <a:solidFill>
                  <a:prstClr val="black"/>
                </a:solidFill>
                <a:latin typeface="Calibri"/>
              </a:rPr>
              <a:t>Аналитика 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ФБУ «ГИЛС и НП»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11" y="255554"/>
            <a:ext cx="132294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135" y="293779"/>
            <a:ext cx="10620993" cy="9637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Объем рынка МИ 2018г. в РФ составляет 270 млрд. рублей.</a:t>
            </a:r>
            <a:b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</a:b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Объем импорта МИ 2018г.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в </a:t>
            </a: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>РФ 3,33 млрд. долларов США, + 6,1% к 2017 году.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  <a:t/>
            </a:r>
            <a:br>
              <a:rPr lang="ru-RU" sz="2000" b="1" dirty="0">
                <a:solidFill>
                  <a:srgbClr val="1F497D"/>
                </a:solidFill>
                <a:latin typeface="Clear Sans Medium" pitchFamily="34" charset="0"/>
                <a:ea typeface="+mn-ea"/>
                <a:cs typeface="Clear Sans Medium" pitchFamily="34" charset="0"/>
              </a:rPr>
            </a:br>
            <a:endParaRPr lang="ru-RU" sz="2000" b="1" dirty="0">
              <a:solidFill>
                <a:srgbClr val="1F497D"/>
              </a:solidFill>
              <a:latin typeface="Clear Sans Medium" pitchFamily="34" charset="0"/>
              <a:ea typeface="+mn-ea"/>
              <a:cs typeface="Clear Sans Medium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35" y="1866700"/>
            <a:ext cx="8681456" cy="40115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531258"/>
            <a:ext cx="3632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Data: IQVIA Reporting Services: </a:t>
            </a: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MedTech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audit of state funded purchases</a:t>
            </a:r>
            <a:r>
              <a:rPr kumimoji="0" lang="ru-RU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Данные ФТС</a:t>
            </a: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425" y="1455614"/>
            <a:ext cx="2925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/>
              </a:rPr>
              <a:t>Топ 10 типов импортируемой продукции</a:t>
            </a:r>
            <a:endParaRPr lang="ru-RU" sz="12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726"/>
            <a:ext cx="1083135" cy="6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A785E-86F9-4C81-9E6E-F45282C5605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1" y="255554"/>
            <a:ext cx="1322947" cy="7742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62126" y="327267"/>
            <a:ext cx="973455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Объём производства и экспорта медизделий и медтехники в </a:t>
            </a:r>
            <a:endParaRPr lang="ru-RU" sz="2000" b="1" dirty="0" smtClean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Российской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Федерации, млрд.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43737647"/>
              </p:ext>
            </p:extLst>
          </p:nvPr>
        </p:nvGraphicFramePr>
        <p:xfrm>
          <a:off x="409575" y="1347481"/>
          <a:ext cx="547687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09408" y="13817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/>
              </a:rPr>
              <a:t>Объем экспорта мед. изделий и мед. техники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5472" y="5722544"/>
            <a:ext cx="5100400" cy="830997"/>
          </a:xfrm>
          <a:prstGeom prst="rect">
            <a:avLst/>
          </a:prstGeom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В связи с введением в действие нового формата отчетности </a:t>
            </a:r>
          </a:p>
          <a:p>
            <a:r>
              <a:rPr lang="ru-RU" sz="1200" i="1" dirty="0">
                <a:solidFill>
                  <a:srgbClr val="002060"/>
                </a:solidFill>
              </a:rPr>
              <a:t>1-Медиз, был увеличен охват производителей и, </a:t>
            </a:r>
            <a:r>
              <a:rPr lang="ru-RU" sz="1200" i="1" dirty="0" smtClean="0">
                <a:solidFill>
                  <a:srgbClr val="002060"/>
                </a:solidFill>
              </a:rPr>
              <a:t>соответственно, </a:t>
            </a:r>
            <a:r>
              <a:rPr lang="ru-RU" sz="1200" i="1" dirty="0">
                <a:solidFill>
                  <a:srgbClr val="002060"/>
                </a:solidFill>
              </a:rPr>
              <a:t>увеличились объемы </a:t>
            </a:r>
            <a:r>
              <a:rPr lang="ru-RU" sz="1200" i="1" dirty="0" smtClean="0">
                <a:solidFill>
                  <a:srgbClr val="002060"/>
                </a:solidFill>
              </a:rPr>
              <a:t>экспорта. Рост </a:t>
            </a:r>
            <a:r>
              <a:rPr lang="ru-RU" sz="1200" i="1" dirty="0" smtClean="0">
                <a:solidFill>
                  <a:srgbClr val="002060"/>
                </a:solidFill>
                <a:latin typeface="Calibri"/>
              </a:rPr>
              <a:t>объемов экспорта: + 28% (2018/2017)</a:t>
            </a:r>
            <a:endParaRPr lang="en-US" sz="1200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11" y="6490656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Calibri"/>
              </a:rPr>
              <a:t>Источник: Аналитика ФБУ «ГИЛС и НП»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75" y="2089102"/>
            <a:ext cx="336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объемов отечественного производства: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+124%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(2018/2014)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30216"/>
              </p:ext>
            </p:extLst>
          </p:nvPr>
        </p:nvGraphicFramePr>
        <p:xfrm>
          <a:off x="6168008" y="2219148"/>
          <a:ext cx="5118100" cy="329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45">
                  <a:extLst>
                    <a:ext uri="{9D8B030D-6E8A-4147-A177-3AD203B41FA5}">
                      <a16:colId xmlns:a16="http://schemas.microsoft.com/office/drawing/2014/main" val="4069113484"/>
                    </a:ext>
                  </a:extLst>
                </a:gridCol>
                <a:gridCol w="2092903">
                  <a:extLst>
                    <a:ext uri="{9D8B030D-6E8A-4147-A177-3AD203B41FA5}">
                      <a16:colId xmlns:a16="http://schemas.microsoft.com/office/drawing/2014/main" val="2627775225"/>
                    </a:ext>
                  </a:extLst>
                </a:gridCol>
                <a:gridCol w="1208176">
                  <a:extLst>
                    <a:ext uri="{9D8B030D-6E8A-4147-A177-3AD203B41FA5}">
                      <a16:colId xmlns:a16="http://schemas.microsoft.com/office/drawing/2014/main" val="671185200"/>
                    </a:ext>
                  </a:extLst>
                </a:gridCol>
                <a:gridCol w="1208176">
                  <a:extLst>
                    <a:ext uri="{9D8B030D-6E8A-4147-A177-3AD203B41FA5}">
                      <a16:colId xmlns:a16="http://schemas.microsoft.com/office/drawing/2014/main" val="3353026987"/>
                    </a:ext>
                  </a:extLst>
                </a:gridCol>
              </a:tblGrid>
              <a:tr h="5112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>
                          <a:effectLst/>
                        </a:rPr>
                        <a:t>№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>
                          <a:effectLst/>
                        </a:rPr>
                        <a:t>Страна реализации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</a:rPr>
                        <a:t> Доля в общем объеме экспорта, %, руб. 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38476"/>
                  </a:ext>
                </a:extLst>
              </a:tr>
              <a:tr h="232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>
                          <a:effectLst/>
                        </a:rPr>
                        <a:t>2017</a:t>
                      </a:r>
                      <a:endParaRPr lang="ru-RU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</a:rPr>
                        <a:t>2018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541479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КАЗАХСТАН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29%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363007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БЕЛАРУСЬ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0241731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УКРАИНА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4262183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УЗБЕКИСТАН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954103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КЫРГЫ3СТАН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410891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ГЕРМАНИЯ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920690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ТУРЦИЯ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406846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АЗЕРБАЙДЖАН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93839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АРМЕНИЯ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883531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ИНДОНЕЗИЯ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645361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Другие страны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12121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833" y="5844325"/>
            <a:ext cx="4711065" cy="646331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  <a:latin typeface="Calibri"/>
              </a:rPr>
              <a:t>В связи с введением в действие </a:t>
            </a:r>
            <a:r>
              <a:rPr lang="ru-RU" sz="1200" i="1" dirty="0" smtClean="0">
                <a:solidFill>
                  <a:srgbClr val="002060"/>
                </a:solidFill>
                <a:latin typeface="Calibri"/>
              </a:rPr>
              <a:t>нового формата отчетности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alibri"/>
              </a:rPr>
              <a:t>1-Медиз, был увеличен охват производителей и, соответственно, увеличились объемы производства.</a:t>
            </a:r>
            <a:endParaRPr lang="ru-RU" sz="1200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5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A785E-86F9-4C81-9E6E-F45282C5605D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1" y="124122"/>
            <a:ext cx="1322947" cy="7742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26459" y="404664"/>
            <a:ext cx="7358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lear Sans Medium" pitchFamily="34" charset="0"/>
              <a:ea typeface="+mn-ea"/>
              <a:cs typeface="Clear Sans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011" y="654544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Источник: Минпромторг РФ, Росстат</a:t>
            </a: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2202396" y="213436"/>
            <a:ext cx="6923112" cy="725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lear Sans Medium" pitchFamily="34" charset="0"/>
                <a:ea typeface="+mn-ea"/>
                <a:cs typeface="Clear Sans Medium" pitchFamily="34" charset="0"/>
              </a:rPr>
              <a:t>Формы федерального статистического наблюдения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6585" y="948588"/>
            <a:ext cx="5832648" cy="4731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Предоставляют юридические лица, а также граждане, осуществляющие предпринимательскую деятельность без образования юридического лица (индивидуальные предприниматели), производящие медицинские изделия (медицинскую технику и изделия медицинского назначения) независимо от их организационно-правовой формы и формы собственности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Осуществляется сбор и обработка данных по: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Наименованию продукции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Регистрационному номеру медизделия, дате регистрации произведенной продукции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Виду медицинского изделия в соответствии с номенклатурной классификацией медицинских изделий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Классу потенциального риска применения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Стоимости с НДС и акцизами и без НДС и акцизов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Количеству произведенной/отгруженной продукции в натуральном выражении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Остаткам произведенной продукции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Стране реализации произведенной продукции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Информация о производстве (название и состав цеха, номер лицензии, производственная площадь и мощность, численность персонала)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 flipH="1">
            <a:off x="1055407" y="985603"/>
            <a:ext cx="2870386" cy="1625399"/>
          </a:xfrm>
          <a:prstGeom prst="leftArrow">
            <a:avLst>
              <a:gd name="adj1" fmla="val 100000"/>
              <a:gd name="adj2" fmla="val 27320"/>
            </a:avLst>
          </a:prstGeom>
          <a:solidFill>
            <a:srgbClr val="C0504D"/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Форма № 1-медизделия «Сведения о выпуске и отгрузке медицинских изделий (медицинской техники и изделий медицинского назначения»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5407" y="3241963"/>
            <a:ext cx="2922378" cy="261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площадок, предоставивших отчеты по производству за 2018 г.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970 площадок по 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101 площадка в МО (10,4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%)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(охват сбора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информации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площадок МО увеличился на 50%)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14% - доля МО в общем объеме производства в РФ, рубли </a:t>
            </a:r>
            <a:endParaRPr kumimoji="0" lang="ru-RU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A785E-86F9-4C81-9E6E-F45282C5605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1" y="255554"/>
            <a:ext cx="1322947" cy="7742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62126" y="174317"/>
            <a:ext cx="973455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Объём производства и экспорта медизделий и медтехники в </a:t>
            </a:r>
            <a:endParaRPr lang="ru-RU" sz="2000" b="1" dirty="0" smtClean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Московской области, </a:t>
            </a:r>
            <a:r>
              <a:rPr lang="ru-RU" sz="2000" b="1" dirty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млрд.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9408" y="124530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/>
              </a:rPr>
              <a:t>Объем экспорта мед. изделий и мед. техники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9675" y="5557845"/>
            <a:ext cx="5414392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В </a:t>
            </a:r>
            <a:r>
              <a:rPr lang="ru-RU" sz="1200" i="1" dirty="0">
                <a:solidFill>
                  <a:srgbClr val="002060"/>
                </a:solidFill>
              </a:rPr>
              <a:t>связи с введением в действие нового формата отчетности </a:t>
            </a:r>
          </a:p>
          <a:p>
            <a:r>
              <a:rPr lang="ru-RU" sz="1200" i="1" dirty="0">
                <a:solidFill>
                  <a:srgbClr val="002060"/>
                </a:solidFill>
              </a:rPr>
              <a:t>1-Медиз, был увеличен охват производителей и, </a:t>
            </a:r>
            <a:r>
              <a:rPr lang="ru-RU" sz="1200" i="1" dirty="0" smtClean="0">
                <a:solidFill>
                  <a:srgbClr val="002060"/>
                </a:solidFill>
              </a:rPr>
              <a:t>соответственно, </a:t>
            </a:r>
            <a:r>
              <a:rPr lang="ru-RU" sz="1200" i="1" dirty="0">
                <a:solidFill>
                  <a:srgbClr val="002060"/>
                </a:solidFill>
              </a:rPr>
              <a:t>увеличились объемы </a:t>
            </a:r>
            <a:r>
              <a:rPr lang="ru-RU" sz="1200" i="1" dirty="0" smtClean="0">
                <a:solidFill>
                  <a:srgbClr val="002060"/>
                </a:solidFill>
              </a:rPr>
              <a:t>экспорта. Рост </a:t>
            </a:r>
            <a:r>
              <a:rPr lang="ru-RU" sz="1200" i="1" dirty="0">
                <a:solidFill>
                  <a:srgbClr val="002060"/>
                </a:solidFill>
              </a:rPr>
              <a:t>объемов экспорта </a:t>
            </a:r>
            <a:r>
              <a:rPr lang="ru-RU" sz="1200" i="1" dirty="0" err="1">
                <a:solidFill>
                  <a:srgbClr val="002060"/>
                </a:solidFill>
              </a:rPr>
              <a:t>медизделий</a:t>
            </a:r>
            <a:r>
              <a:rPr lang="ru-RU" sz="1200" i="1" dirty="0">
                <a:solidFill>
                  <a:srgbClr val="002060"/>
                </a:solidFill>
              </a:rPr>
              <a:t> и медтехники в МО: + 17% (2018/2017) </a:t>
            </a:r>
            <a:endParaRPr lang="en-US" sz="1200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Calibri"/>
              </a:rPr>
              <a:t>Источник: Аналитика ФБУ «ГИЛС и НП»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8361795"/>
              </p:ext>
            </p:extLst>
          </p:nvPr>
        </p:nvGraphicFramePr>
        <p:xfrm>
          <a:off x="309811" y="1120258"/>
          <a:ext cx="5709989" cy="476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04292"/>
              </p:ext>
            </p:extLst>
          </p:nvPr>
        </p:nvGraphicFramePr>
        <p:xfrm>
          <a:off x="6289675" y="1838236"/>
          <a:ext cx="5118100" cy="3403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45">
                  <a:extLst>
                    <a:ext uri="{9D8B030D-6E8A-4147-A177-3AD203B41FA5}">
                      <a16:colId xmlns:a16="http://schemas.microsoft.com/office/drawing/2014/main" val="1085989825"/>
                    </a:ext>
                  </a:extLst>
                </a:gridCol>
                <a:gridCol w="2092903">
                  <a:extLst>
                    <a:ext uri="{9D8B030D-6E8A-4147-A177-3AD203B41FA5}">
                      <a16:colId xmlns:a16="http://schemas.microsoft.com/office/drawing/2014/main" val="931727338"/>
                    </a:ext>
                  </a:extLst>
                </a:gridCol>
                <a:gridCol w="1208176">
                  <a:extLst>
                    <a:ext uri="{9D8B030D-6E8A-4147-A177-3AD203B41FA5}">
                      <a16:colId xmlns:a16="http://schemas.microsoft.com/office/drawing/2014/main" val="3172668833"/>
                    </a:ext>
                  </a:extLst>
                </a:gridCol>
                <a:gridCol w="1208176">
                  <a:extLst>
                    <a:ext uri="{9D8B030D-6E8A-4147-A177-3AD203B41FA5}">
                      <a16:colId xmlns:a16="http://schemas.microsoft.com/office/drawing/2014/main" val="3048108130"/>
                    </a:ext>
                  </a:extLst>
                </a:gridCol>
              </a:tblGrid>
              <a:tr h="4461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>
                          <a:effectLst/>
                        </a:rPr>
                        <a:t>№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>
                          <a:effectLst/>
                        </a:rPr>
                        <a:t>Страна реализации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</a:rPr>
                        <a:t> Доля в общем объеме экспорта, %, руб. 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490760"/>
                  </a:ext>
                </a:extLst>
              </a:tr>
              <a:tr h="24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</a:rPr>
                        <a:t>2017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</a:rPr>
                        <a:t>2018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7576050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БЕЛАРУСЬ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48%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54%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86729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КАЗАХСТАН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16676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КЫРГЫЗСТАН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7929742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АЗЕРБАЙДЖАН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900553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УЗБЕКИСТАН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930893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УКРАИНА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761653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ПОЛЬША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287064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АРМЕНИЯ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0021918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ЛАТВИЯ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787006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ТАДЖИКИСТАН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8760959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Другие страны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87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A785E-86F9-4C81-9E6E-F45282C5605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1"/>
          <p:cNvSpPr txBox="1">
            <a:spLocks noGrp="1"/>
          </p:cNvSpPr>
          <p:nvPr>
            <p:ph type="title"/>
          </p:nvPr>
        </p:nvSpPr>
        <p:spPr>
          <a:xfrm>
            <a:off x="534785" y="164347"/>
            <a:ext cx="10972800" cy="33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Динамика </a:t>
            </a:r>
            <a:r>
              <a:rPr lang="ru-RU" sz="2000" b="1" dirty="0" err="1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госконтрактов</a:t>
            </a: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 Московская </a:t>
            </a:r>
            <a:r>
              <a:rPr lang="ru-RU" sz="2000" b="1" dirty="0" smtClean="0">
                <a:solidFill>
                  <a:srgbClr val="1F497D"/>
                </a:solidFill>
                <a:latin typeface="Clear Sans Medium" pitchFamily="34" charset="0"/>
                <a:cs typeface="Clear Sans Medium" pitchFamily="34" charset="0"/>
              </a:rPr>
              <a:t>область, 2017-2018 гг. </a:t>
            </a:r>
            <a:endParaRPr lang="ru-RU" sz="2000" b="1" dirty="0">
              <a:solidFill>
                <a:srgbClr val="1F497D"/>
              </a:solidFill>
              <a:latin typeface="Clear Sans Medium" pitchFamily="34" charset="0"/>
              <a:cs typeface="Clear Sans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11" y="6538925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Источник: Аналитика ФБУ «ГИЛС и НП»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34785" y="774259"/>
          <a:ext cx="5562600" cy="5652226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316289990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84870374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11289472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50718577"/>
                    </a:ext>
                  </a:extLst>
                </a:gridCol>
              </a:tblGrid>
              <a:tr h="322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продукции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33670"/>
                  </a:ext>
                </a:extLst>
              </a:tr>
              <a:tr h="51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диагностической визуализации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49860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in-vitro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диагностики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569243"/>
                  </a:ext>
                </a:extLst>
              </a:tr>
              <a:tr h="51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Эндоскопия и электрохирургия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794558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общей хирургии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80548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ССХ и нейрохирургии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42013"/>
                  </a:ext>
                </a:extLst>
              </a:tr>
              <a:tr h="51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АиР, службы крови, диализа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47953"/>
                  </a:ext>
                </a:extLst>
              </a:tr>
              <a:tr h="51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ортопедии, травматологии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57890"/>
                  </a:ext>
                </a:extLst>
              </a:tr>
              <a:tr h="763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реабилитации и восстановительной медицины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27236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стоматологии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67012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офтальмологии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15007"/>
                  </a:ext>
                </a:extLst>
              </a:tr>
              <a:tr h="51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 для функциональной диагностики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76890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429439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85384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5156353" y="6171825"/>
            <a:ext cx="618067" cy="245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12" y="2192718"/>
            <a:ext cx="5769032" cy="2338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63535" cy="7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7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7_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7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7_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7280</TotalTime>
  <Words>1442</Words>
  <Application>Microsoft Office PowerPoint</Application>
  <PresentationFormat>Широкоэкранный</PresentationFormat>
  <Paragraphs>370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Akzidenz-Grotesk Pro Regular</vt:lpstr>
      <vt:lpstr>Arial</vt:lpstr>
      <vt:lpstr>Arial Narrow</vt:lpstr>
      <vt:lpstr>Calibri</vt:lpstr>
      <vt:lpstr>Calibri Light</vt:lpstr>
      <vt:lpstr>Clear Sans Medium</vt:lpstr>
      <vt:lpstr>Times New Roman</vt:lpstr>
      <vt:lpstr>Wingdings</vt:lpstr>
      <vt:lpstr>1_Тема Office</vt:lpstr>
      <vt:lpstr>Office Theme</vt:lpstr>
      <vt:lpstr>Презентация PowerPoint</vt:lpstr>
      <vt:lpstr>Глобальный Рынок Медизделий на уровне $439 миллиардов   в 2017 году. Рынок МИ составил  $460 миллиардов в 2018 году (+5% к 2017 г.). </vt:lpstr>
      <vt:lpstr>Презентация PowerPoint</vt:lpstr>
      <vt:lpstr>Ключевые показатели рынка медицинских  изделий  в РФ  декабрь 2018 – январь 2019 года</vt:lpstr>
      <vt:lpstr>Объем рынка МИ 2018г. в РФ составляет 270 млрд. рублей. Объем импорта МИ 2018г. в РФ 3,33 млрд. долларов США, + 6,1% к 2017 году. </vt:lpstr>
      <vt:lpstr>Презентация PowerPoint</vt:lpstr>
      <vt:lpstr>Презентация PowerPoint</vt:lpstr>
      <vt:lpstr>Презентация PowerPoint</vt:lpstr>
      <vt:lpstr>Динамика госконтрактов Московская область, 2017-2018 гг. </vt:lpstr>
      <vt:lpstr>Рейтинг производимой продукции по медизделиям/медтехники  в Московской области за 2018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Шалимова Карина Владимировна</dc:creator>
  <cp:lastModifiedBy>Солодова Разия Нязыфовна</cp:lastModifiedBy>
  <cp:revision>43</cp:revision>
  <dcterms:created xsi:type="dcterms:W3CDTF">2019-03-13T07:30:19Z</dcterms:created>
  <dcterms:modified xsi:type="dcterms:W3CDTF">2019-03-18T08:53:38Z</dcterms:modified>
</cp:coreProperties>
</file>