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2" r:id="rId3"/>
    <p:sldId id="273" r:id="rId4"/>
    <p:sldId id="271" r:id="rId5"/>
    <p:sldId id="268" r:id="rId6"/>
    <p:sldId id="269" r:id="rId7"/>
    <p:sldId id="274" r:id="rId8"/>
    <p:sldId id="275" r:id="rId9"/>
    <p:sldId id="279" r:id="rId10"/>
    <p:sldId id="278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72"/>
            <p14:sldId id="273"/>
            <p14:sldId id="271"/>
            <p14:sldId id="268"/>
            <p14:sldId id="269"/>
            <p14:sldId id="274"/>
            <p14:sldId id="275"/>
            <p14:sldId id="279"/>
            <p14:sldId id="278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74"/>
    <a:srgbClr val="F3F0ED"/>
    <a:srgbClr val="E1DAD2"/>
    <a:srgbClr val="FEFEFE"/>
    <a:srgbClr val="C1C9CD"/>
    <a:srgbClr val="7C96A3"/>
    <a:srgbClr val="FFFFFF"/>
    <a:srgbClr val="3A5896"/>
    <a:srgbClr val="385592"/>
    <a:srgbClr val="173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0\meditex\07.%20&#1040;&#1085;&#1072;&#1083;&#1080;&#1090;&#1080;&#1082;&#1072;\&#1040;&#1085;&#1072;&#1083;&#1080;&#1090;&#1080;&#1095;&#1077;&#1089;&#1082;&#1080;&#1081;%20&#1086;&#1090;&#1076;&#1077;&#1083;\3%20&#1058;&#1077;&#1082;&#1091;&#1097;&#1080;&#1077;%20&#1087;&#1088;&#1086;&#1077;&#1082;&#1090;&#1099;\&#1055;&#1088;&#1077;&#1079;&#1077;&#1085;&#1090;&#1072;&#1094;&#1080;&#1080;%202017\&#1056;&#1086;&#1089;&#1089;&#1080;&#1081;&#1089;&#1082;&#1080;&#1081;%20&#1088;&#1099;&#1085;&#1086;&#1082;%20&#1052;&#1048;%20&#1074;%20&#1094;&#1080;&#1092;&#1088;&#1072;&#109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0\meditex\07.%20&#1040;&#1085;&#1072;&#1083;&#1080;&#1090;&#1080;&#1082;&#1072;\&#1040;&#1085;&#1072;&#1083;&#1080;&#1090;&#1080;&#1095;&#1077;&#1089;&#1082;&#1080;&#1081;%20&#1086;&#1090;&#1076;&#1077;&#1083;\3%20&#1058;&#1077;&#1082;&#1091;&#1097;&#1080;&#1077;%20&#1087;&#1088;&#1086;&#1077;&#1082;&#1090;&#1099;\&#1055;&#1088;&#1077;&#1079;&#1077;&#1085;&#1090;&#1072;&#1094;&#1080;&#1080;%202017\&#1056;&#1086;&#1089;&#1089;&#1080;&#1081;&#1089;&#1082;&#1080;&#1081;%20&#1088;&#1099;&#1085;&#1086;&#1082;%20&#1052;&#1048;%20&#1074;%20&#1094;&#1080;&#1092;&#1088;&#1072;&#1093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71213\Desktop\&#1044;&#1080;&#1072;&#1075;&#1088;&#1072;&#1084;&#1084;&#1099;%20&#1082;%20&#1089;&#1090;&#1072;&#1090;&#1100;&#1077;_&#1056;&#1099;&#1085;&#1086;&#1082;%20&#1052;&#1048;%20201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'[Российский рынок МИ в цифрах.xlsx]Лист1'!$D$14</c:f>
              <c:strCache>
                <c:ptCount val="1"/>
                <c:pt idx="0">
                  <c:v>объем рынка, млрд. руб.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5C49-410D-8C64-94F68118A0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'[Российский рынок МИ в цифрах.xlsx]Лист1'!$C$15:$C$23</c:f>
              <c:strCache>
                <c:ptCount val="9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  <c:pt idx="6">
                  <c:v>2016 г.</c:v>
                </c:pt>
                <c:pt idx="7">
                  <c:v>2017 г.* </c:v>
                </c:pt>
                <c:pt idx="8">
                  <c:v>2018 г.*</c:v>
                </c:pt>
              </c:strCache>
            </c:strRef>
          </c:cat>
          <c:val>
            <c:numRef>
              <c:f>'[Российский рынок МИ в цифрах.xlsx]Лист1'!$D$15:$D$23</c:f>
              <c:numCache>
                <c:formatCode>General</c:formatCode>
                <c:ptCount val="9"/>
                <c:pt idx="0">
                  <c:v>123</c:v>
                </c:pt>
                <c:pt idx="1">
                  <c:v>190</c:v>
                </c:pt>
                <c:pt idx="2">
                  <c:v>245</c:v>
                </c:pt>
                <c:pt idx="3">
                  <c:v>208</c:v>
                </c:pt>
                <c:pt idx="4">
                  <c:v>198</c:v>
                </c:pt>
                <c:pt idx="5">
                  <c:v>224</c:v>
                </c:pt>
                <c:pt idx="6">
                  <c:v>250</c:v>
                </c:pt>
                <c:pt idx="7">
                  <c:v>266.3</c:v>
                </c:pt>
                <c:pt idx="8">
                  <c:v>287.60000000000002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5C49-410D-8C64-94F68118A0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461954856"/>
        <c:axId val="461955248"/>
        <c:axId val="0"/>
      </c:bar3DChart>
      <c:catAx>
        <c:axId val="461954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461955248"/>
        <c:crosses val="autoZero"/>
        <c:auto val="1"/>
        <c:lblAlgn val="ctr"/>
        <c:lblOffset val="100"/>
        <c:noMultiLvlLbl val="0"/>
      </c:catAx>
      <c:valAx>
        <c:axId val="46195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461954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36342602037724"/>
          <c:y val="2.3492079311449053E-2"/>
          <c:w val="0.64472205701417862"/>
          <c:h val="0.8408661292536123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'[Российский рынок МИ в цифрах.xlsx]Лист1'!$D$41</c:f>
              <c:strCache>
                <c:ptCount val="1"/>
                <c:pt idx="0">
                  <c:v>Данные Росстата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3.3033345050569213E-17"/>
                  <c:y val="-1.0374664252991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6B-403E-AFE3-19C8A19CC7C7}"/>
                </c:ext>
              </c:extLst>
            </c:dLbl>
            <c:dLbl>
              <c:idx val="1"/>
              <c:layout>
                <c:manualLayout>
                  <c:x val="9.0091981785245679E-3"/>
                  <c:y val="-1.5561996379487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6B-403E-AFE3-19C8A19CC7C7}"/>
                </c:ext>
              </c:extLst>
            </c:dLbl>
            <c:dLbl>
              <c:idx val="2"/>
              <c:layout>
                <c:manualLayout>
                  <c:x val="0"/>
                  <c:y val="-2.0749328505983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6B-403E-AFE3-19C8A19CC7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'[Российский рынок МИ в цифрах.xlsx]Лист1'!$C$42:$C$44</c:f>
              <c:strCache>
                <c:ptCount val="3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</c:strCache>
            </c:strRef>
          </c:cat>
          <c:val>
            <c:numRef>
              <c:f>'[Российский рынок МИ в цифрах.xlsx]Лист1'!$D$42:$D$44</c:f>
              <c:numCache>
                <c:formatCode>General</c:formatCode>
                <c:ptCount val="3"/>
                <c:pt idx="0">
                  <c:v>30.4</c:v>
                </c:pt>
                <c:pt idx="1">
                  <c:v>33.6</c:v>
                </c:pt>
                <c:pt idx="2">
                  <c:v>36.9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F96B-403E-AFE3-19C8A19CC7C7}"/>
            </c:ext>
          </c:extLst>
        </c:ser>
        <c:ser>
          <c:idx val="1"/>
          <c:order val="1"/>
          <c:tx>
            <c:strRef>
              <c:f>'[Российский рынок МИ в цифрах.xlsx]Лист1'!$E$41</c:f>
              <c:strCache>
                <c:ptCount val="1"/>
                <c:pt idx="0">
                  <c:v>Официальные данные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0811037814229481E-2"/>
                  <c:y val="-3.3717658822222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6B-403E-AFE3-19C8A19CC7C7}"/>
                </c:ext>
              </c:extLst>
            </c:dLbl>
            <c:dLbl>
              <c:idx val="1"/>
              <c:layout>
                <c:manualLayout>
                  <c:x val="7.2073585428196552E-3"/>
                  <c:y val="-3.6311324885470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6B-403E-AFE3-19C8A19CC7C7}"/>
                </c:ext>
              </c:extLst>
            </c:dLbl>
            <c:dLbl>
              <c:idx val="2"/>
              <c:layout>
                <c:manualLayout>
                  <c:x val="1.8018396357048477E-3"/>
                  <c:y val="-2.3342994569230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6B-403E-AFE3-19C8A19CC7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'[Российский рынок МИ в цифрах.xlsx]Лист1'!$C$42:$C$44</c:f>
              <c:strCache>
                <c:ptCount val="3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</c:strCache>
            </c:strRef>
          </c:cat>
          <c:val>
            <c:numRef>
              <c:f>'[Российский рынок МИ в цифрах.xlsx]Лист1'!$E$42:$E$44</c:f>
              <c:numCache>
                <c:formatCode>General</c:formatCode>
                <c:ptCount val="3"/>
                <c:pt idx="0">
                  <c:v>38.5</c:v>
                </c:pt>
                <c:pt idx="1">
                  <c:v>45.7</c:v>
                </c:pt>
                <c:pt idx="2">
                  <c:v>53.4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7-F96B-403E-AFE3-19C8A19CC7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4108232"/>
        <c:axId val="464109408"/>
        <c:axId val="452078960"/>
      </c:bar3DChart>
      <c:catAx>
        <c:axId val="464108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464109408"/>
        <c:crosses val="autoZero"/>
        <c:auto val="1"/>
        <c:lblAlgn val="ctr"/>
        <c:lblOffset val="100"/>
        <c:noMultiLvlLbl val="0"/>
      </c:catAx>
      <c:valAx>
        <c:axId val="46410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ru-RU"/>
                  <a:t>Млрд. руб.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cap="all" baseline="0">
                  <a:solidFill>
                    <a:schemeClr val="dk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464108232"/>
        <c:crosses val="autoZero"/>
        <c:crossBetween val="between"/>
      </c:valAx>
      <c:serAx>
        <c:axId val="4520789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464109408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dk1"/>
          </a:solidFill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8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0921522815872869E-2"/>
          <c:w val="0.56441716923649043"/>
          <c:h val="0.83883548594103141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3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accent2"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133-462C-B6A2-BAD2DB711E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133-462C-B6A2-BAD2DB711E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C133-462C-B6A2-BAD2DB711E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C133-462C-B6A2-BAD2DB711E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C133-462C-B6A2-BAD2DB711EB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C133-462C-B6A2-BAD2DB711EB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C133-462C-B6A2-BAD2DB711EB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C133-462C-B6A2-BAD2DB711EB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C133-462C-B6A2-BAD2DB711EB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C133-462C-B6A2-BAD2DB711EB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C133-462C-B6A2-BAD2DB711EB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C133-462C-B6A2-BAD2DB711EB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133-462C-B6A2-BAD2DB711EB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C133-462C-B6A2-BAD2DB711EB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C133-462C-B6A2-BAD2DB711EB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C133-462C-B6A2-BAD2DB711EB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C133-462C-B6A2-BAD2DB711EB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C133-462C-B6A2-BAD2DB711EB2}"/>
                </c:ext>
              </c:extLst>
            </c:dLbl>
            <c:dLbl>
              <c:idx val="7"/>
              <c:layout>
                <c:manualLayout>
                  <c:x val="-3.1057509949705943E-2"/>
                  <c:y val="6.31658671424568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133-462C-B6A2-BAD2DB711EB2}"/>
                </c:ext>
              </c:extLst>
            </c:dLbl>
            <c:dLbl>
              <c:idx val="8"/>
              <c:layout>
                <c:manualLayout>
                  <c:x val="-4.0796398239238682E-2"/>
                  <c:y val="4.92165464202153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133-462C-B6A2-BAD2DB711EB2}"/>
                </c:ext>
              </c:extLst>
            </c:dLbl>
            <c:dLbl>
              <c:idx val="9"/>
              <c:layout>
                <c:manualLayout>
                  <c:x val="-4.5346304801820538E-2"/>
                  <c:y val="3.96191467946347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133-462C-B6A2-BAD2DB711EB2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C133-462C-B6A2-BAD2DB711E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spc="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Лист1!$A$34:$A$44</c:f>
              <c:strCache>
                <c:ptCount val="11"/>
                <c:pt idx="0">
                  <c:v>МИ для in-vitro диагностики</c:v>
                </c:pt>
                <c:pt idx="1">
                  <c:v>МИ длямалоинвазивной хирургии</c:v>
                </c:pt>
                <c:pt idx="2">
                  <c:v>МИ для визуальной диагностики</c:v>
                </c:pt>
                <c:pt idx="3">
                  <c:v>МИ для реанимации</c:v>
                </c:pt>
                <c:pt idx="4">
                  <c:v>МИ для общей хирургии</c:v>
                </c:pt>
                <c:pt idx="5">
                  <c:v>МИ для реабилитации</c:v>
                </c:pt>
                <c:pt idx="6">
                  <c:v>МИ для стоматологии</c:v>
                </c:pt>
                <c:pt idx="7">
                  <c:v>МИ для офтальмологии</c:v>
                </c:pt>
                <c:pt idx="8">
                  <c:v>МИ для ортопедии</c:v>
                </c:pt>
                <c:pt idx="9">
                  <c:v>МИ для функциональной диагностики</c:v>
                </c:pt>
                <c:pt idx="10">
                  <c:v>Прочие МИ</c:v>
                </c:pt>
              </c:strCache>
            </c:strRef>
          </c:cat>
          <c:val>
            <c:numRef>
              <c:f>Лист1!$B$34:$B$44</c:f>
              <c:numCache>
                <c:formatCode>General</c:formatCode>
                <c:ptCount val="11"/>
                <c:pt idx="0">
                  <c:v>48</c:v>
                </c:pt>
                <c:pt idx="1">
                  <c:v>20</c:v>
                </c:pt>
                <c:pt idx="2">
                  <c:v>20</c:v>
                </c:pt>
                <c:pt idx="3">
                  <c:v>18</c:v>
                </c:pt>
                <c:pt idx="4">
                  <c:v>18</c:v>
                </c:pt>
                <c:pt idx="5">
                  <c:v>16</c:v>
                </c:pt>
                <c:pt idx="6">
                  <c:v>12</c:v>
                </c:pt>
                <c:pt idx="7">
                  <c:v>10</c:v>
                </c:pt>
                <c:pt idx="8">
                  <c:v>8</c:v>
                </c:pt>
                <c:pt idx="9">
                  <c:v>6</c:v>
                </c:pt>
                <c:pt idx="1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133-462C-B6A2-BAD2DB711EB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157202975029909"/>
          <c:y val="1.6375261235777164E-2"/>
          <c:w val="0.40560056156319069"/>
          <c:h val="0.96724947752844559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Arial Narrow" panose="020B0606020202030204" pitchFamily="34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70294464921471"/>
          <c:y val="5.0925925925925965E-2"/>
          <c:w val="0.76615763458335495"/>
          <c:h val="0.94907407407407518"/>
        </c:manualLayout>
      </c:layout>
      <c:doughnutChart>
        <c:varyColors val="1"/>
        <c:ser>
          <c:idx val="0"/>
          <c:order val="0"/>
          <c:explosion val="25"/>
          <c:val>
            <c:numRef>
              <c:f>Лист1!$E$12:$F$12</c:f>
              <c:numCache>
                <c:formatCode>General</c:formatCode>
                <c:ptCount val="2"/>
                <c:pt idx="0">
                  <c:v>270</c:v>
                </c:pt>
                <c:pt idx="1">
                  <c:v>40.5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C2-43A7-B231-39EB414C64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EF1E8D-EC7E-4686-BD7F-98FF93532224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BBC8C19-0CEE-4DFA-AE2B-1CC349540181}">
      <dgm:prSet phldrT="[Текст]"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Финансовая поддержка</a:t>
          </a:r>
          <a:endParaRPr lang="ru-RU" sz="1400" dirty="0">
            <a:solidFill>
              <a:schemeClr val="bg1"/>
            </a:solidFill>
          </a:endParaRPr>
        </a:p>
      </dgm:t>
    </dgm:pt>
    <dgm:pt modelId="{4BDCBF6D-05FB-4971-A50E-860230F23FF2}" type="parTrans" cxnId="{791019B8-149B-462B-8FA6-9BD875EA65FC}">
      <dgm:prSet/>
      <dgm:spPr/>
      <dgm:t>
        <a:bodyPr/>
        <a:lstStyle/>
        <a:p>
          <a:endParaRPr lang="ru-RU"/>
        </a:p>
      </dgm:t>
    </dgm:pt>
    <dgm:pt modelId="{B9AD74E1-6381-4C4B-A4A6-91B19B20CFE9}" type="sibTrans" cxnId="{791019B8-149B-462B-8FA6-9BD875EA65FC}">
      <dgm:prSet/>
      <dgm:spPr/>
      <dgm:t>
        <a:bodyPr/>
        <a:lstStyle/>
        <a:p>
          <a:endParaRPr lang="ru-RU"/>
        </a:p>
      </dgm:t>
    </dgm:pt>
    <dgm:pt modelId="{A829C2C2-E4BD-4B34-8AF2-58E46F7BC45C}">
      <dgm:prSet phldrT="[Текст]"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Поддержка научно-технической деятельности и инновационной деятельности при осуществлении промышленной политики</a:t>
          </a:r>
          <a:endParaRPr lang="ru-RU" sz="1400" dirty="0">
            <a:solidFill>
              <a:schemeClr val="bg1"/>
            </a:solidFill>
          </a:endParaRPr>
        </a:p>
      </dgm:t>
    </dgm:pt>
    <dgm:pt modelId="{37BA3D23-4E34-4F83-BF31-B80D41D5A463}" type="parTrans" cxnId="{4141D10C-A11E-4C5C-BB9E-AED17CEBF102}">
      <dgm:prSet/>
      <dgm:spPr/>
      <dgm:t>
        <a:bodyPr/>
        <a:lstStyle/>
        <a:p>
          <a:endParaRPr lang="ru-RU"/>
        </a:p>
      </dgm:t>
    </dgm:pt>
    <dgm:pt modelId="{6C3814D6-4FCA-432D-867E-734569B2A758}" type="sibTrans" cxnId="{4141D10C-A11E-4C5C-BB9E-AED17CEBF102}">
      <dgm:prSet/>
      <dgm:spPr/>
      <dgm:t>
        <a:bodyPr/>
        <a:lstStyle/>
        <a:p>
          <a:endParaRPr lang="ru-RU"/>
        </a:p>
      </dgm:t>
    </dgm:pt>
    <dgm:pt modelId="{8D1C71D7-7CD8-43B9-90EB-64D29784FD4E}">
      <dgm:prSet phldrT="[Текст]"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Информационно-консультационная поддержка субъектов деятельности в сфере промышленности</a:t>
          </a:r>
          <a:endParaRPr lang="ru-RU" sz="1400" dirty="0">
            <a:solidFill>
              <a:schemeClr val="bg1"/>
            </a:solidFill>
          </a:endParaRPr>
        </a:p>
      </dgm:t>
    </dgm:pt>
    <dgm:pt modelId="{151F5403-9240-4418-887C-FB4AB58908F4}" type="parTrans" cxnId="{80E2CF59-DFD3-42AB-9EAA-6A8D229795D2}">
      <dgm:prSet/>
      <dgm:spPr/>
      <dgm:t>
        <a:bodyPr/>
        <a:lstStyle/>
        <a:p>
          <a:endParaRPr lang="ru-RU"/>
        </a:p>
      </dgm:t>
    </dgm:pt>
    <dgm:pt modelId="{868416F3-D2C2-432E-8510-0AA1907AF1E8}" type="sibTrans" cxnId="{80E2CF59-DFD3-42AB-9EAA-6A8D229795D2}">
      <dgm:prSet/>
      <dgm:spPr/>
      <dgm:t>
        <a:bodyPr/>
        <a:lstStyle/>
        <a:p>
          <a:endParaRPr lang="ru-RU"/>
        </a:p>
      </dgm:t>
    </dgm:pt>
    <dgm:pt modelId="{28768A5F-E4D2-47C0-9807-A4A47C65D4D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dirty="0">
              <a:solidFill>
                <a:schemeClr val="bg1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Поддержка субъектов деятельности в сфере промышленности в области развития кадрового потенциала</a:t>
          </a:r>
          <a:endParaRPr lang="ru-RU" sz="1400" dirty="0">
            <a:solidFill>
              <a:schemeClr val="bg1"/>
            </a:solidFill>
          </a:endParaRPr>
        </a:p>
      </dgm:t>
    </dgm:pt>
    <dgm:pt modelId="{826630E2-CFDB-4999-A534-1BD6EB43BE72}" type="parTrans" cxnId="{BB3AF8CB-E98D-4D5A-9E1F-C33284C3A212}">
      <dgm:prSet/>
      <dgm:spPr/>
      <dgm:t>
        <a:bodyPr/>
        <a:lstStyle/>
        <a:p>
          <a:endParaRPr lang="ru-RU"/>
        </a:p>
      </dgm:t>
    </dgm:pt>
    <dgm:pt modelId="{EC64401A-2265-4F34-950B-9761CECFE19B}" type="sibTrans" cxnId="{BB3AF8CB-E98D-4D5A-9E1F-C33284C3A212}">
      <dgm:prSet/>
      <dgm:spPr/>
      <dgm:t>
        <a:bodyPr/>
        <a:lstStyle/>
        <a:p>
          <a:endParaRPr lang="ru-RU"/>
        </a:p>
      </dgm:t>
    </dgm:pt>
    <dgm:pt modelId="{3A94D631-C447-4601-AECF-B8EE93C377A6}">
      <dgm:prSet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Поддержка субъектов деятельности в сфере промышленности в области внешнеэкономической деятельности</a:t>
          </a:r>
          <a:endParaRPr lang="ru-RU" sz="1400" dirty="0">
            <a:solidFill>
              <a:schemeClr val="bg1"/>
            </a:solidFill>
          </a:endParaRPr>
        </a:p>
      </dgm:t>
    </dgm:pt>
    <dgm:pt modelId="{BACD0850-22A7-4A86-94C1-B1830368D906}" type="parTrans" cxnId="{7DCB392A-8E1B-4B4E-B808-934990CDCAC4}">
      <dgm:prSet/>
      <dgm:spPr/>
      <dgm:t>
        <a:bodyPr/>
        <a:lstStyle/>
        <a:p>
          <a:endParaRPr lang="ru-RU"/>
        </a:p>
      </dgm:t>
    </dgm:pt>
    <dgm:pt modelId="{7D1D1A6C-B994-4ECE-97C5-22F07228D422}" type="sibTrans" cxnId="{7DCB392A-8E1B-4B4E-B808-934990CDCAC4}">
      <dgm:prSet/>
      <dgm:spPr/>
      <dgm:t>
        <a:bodyPr/>
        <a:lstStyle/>
        <a:p>
          <a:endParaRPr lang="ru-RU"/>
        </a:p>
      </dgm:t>
    </dgm:pt>
    <dgm:pt modelId="{0D3D0E52-D39F-4DF0-9E5D-7BA9A809973B}">
      <dgm:prSet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Устанавливается приоритет промышленной продукции, </a:t>
          </a:r>
          <a:br>
            <a:rPr lang="en-US" sz="1400" dirty="0">
              <a:solidFill>
                <a:schemeClr val="bg1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</a:br>
          <a:r>
            <a:rPr lang="ru-RU" sz="1400" dirty="0">
              <a:solidFill>
                <a:schemeClr val="bg1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произведенной на территории Российской Федерации</a:t>
          </a:r>
          <a:endParaRPr lang="ru-RU" sz="1400" dirty="0">
            <a:solidFill>
              <a:schemeClr val="bg1"/>
            </a:solidFill>
          </a:endParaRPr>
        </a:p>
      </dgm:t>
    </dgm:pt>
    <dgm:pt modelId="{3C8C8CF7-274A-4823-A3B6-721187C451DC}" type="parTrans" cxnId="{070D3247-546E-4842-A663-458DF61D0A69}">
      <dgm:prSet/>
      <dgm:spPr/>
      <dgm:t>
        <a:bodyPr/>
        <a:lstStyle/>
        <a:p>
          <a:endParaRPr lang="ru-RU"/>
        </a:p>
      </dgm:t>
    </dgm:pt>
    <dgm:pt modelId="{67BCC0CF-0BE2-41FB-9743-CA7AE390E785}" type="sibTrans" cxnId="{070D3247-546E-4842-A663-458DF61D0A69}">
      <dgm:prSet/>
      <dgm:spPr/>
      <dgm:t>
        <a:bodyPr/>
        <a:lstStyle/>
        <a:p>
          <a:endParaRPr lang="ru-RU"/>
        </a:p>
      </dgm:t>
    </dgm:pt>
    <dgm:pt modelId="{65619729-2C48-4118-8A90-26B70413FCC2}" type="pres">
      <dgm:prSet presAssocID="{40EF1E8D-EC7E-4686-BD7F-98FF93532224}" presName="Name0" presStyleCnt="0">
        <dgm:presLayoutVars>
          <dgm:chMax val="7"/>
          <dgm:chPref val="7"/>
          <dgm:dir/>
        </dgm:presLayoutVars>
      </dgm:prSet>
      <dgm:spPr/>
    </dgm:pt>
    <dgm:pt modelId="{B35611AD-CFEE-477D-BAAF-EA20C68F270E}" type="pres">
      <dgm:prSet presAssocID="{40EF1E8D-EC7E-4686-BD7F-98FF93532224}" presName="Name1" presStyleCnt="0"/>
      <dgm:spPr/>
    </dgm:pt>
    <dgm:pt modelId="{C83F8229-02B7-4BB2-9539-5858BDD02213}" type="pres">
      <dgm:prSet presAssocID="{40EF1E8D-EC7E-4686-BD7F-98FF93532224}" presName="cycle" presStyleCnt="0"/>
      <dgm:spPr/>
    </dgm:pt>
    <dgm:pt modelId="{10BEDAD9-D560-42F7-AD9D-9C4838C3736B}" type="pres">
      <dgm:prSet presAssocID="{40EF1E8D-EC7E-4686-BD7F-98FF93532224}" presName="srcNode" presStyleLbl="node1" presStyleIdx="0" presStyleCnt="6"/>
      <dgm:spPr/>
    </dgm:pt>
    <dgm:pt modelId="{7E678BE4-7916-4A42-8B6D-2F3DA682AB25}" type="pres">
      <dgm:prSet presAssocID="{40EF1E8D-EC7E-4686-BD7F-98FF93532224}" presName="conn" presStyleLbl="parChTrans1D2" presStyleIdx="0" presStyleCnt="1"/>
      <dgm:spPr/>
    </dgm:pt>
    <dgm:pt modelId="{201E3A50-7466-432E-A72B-D75A87AC13A2}" type="pres">
      <dgm:prSet presAssocID="{40EF1E8D-EC7E-4686-BD7F-98FF93532224}" presName="extraNode" presStyleLbl="node1" presStyleIdx="0" presStyleCnt="6"/>
      <dgm:spPr/>
    </dgm:pt>
    <dgm:pt modelId="{DAD4A280-8580-4FD3-8208-BB4E86C497A5}" type="pres">
      <dgm:prSet presAssocID="{40EF1E8D-EC7E-4686-BD7F-98FF93532224}" presName="dstNode" presStyleLbl="node1" presStyleIdx="0" presStyleCnt="6"/>
      <dgm:spPr/>
    </dgm:pt>
    <dgm:pt modelId="{4B89A11C-E857-463B-8906-CACC6820E1BD}" type="pres">
      <dgm:prSet presAssocID="{1BBC8C19-0CEE-4DFA-AE2B-1CC349540181}" presName="text_1" presStyleLbl="node1" presStyleIdx="0" presStyleCnt="6">
        <dgm:presLayoutVars>
          <dgm:bulletEnabled val="1"/>
        </dgm:presLayoutVars>
      </dgm:prSet>
      <dgm:spPr/>
    </dgm:pt>
    <dgm:pt modelId="{F832E733-D789-424F-BC64-82F23D2A74FA}" type="pres">
      <dgm:prSet presAssocID="{1BBC8C19-0CEE-4DFA-AE2B-1CC349540181}" presName="accent_1" presStyleCnt="0"/>
      <dgm:spPr/>
    </dgm:pt>
    <dgm:pt modelId="{022B7AA1-1ED7-4E16-9FB3-467EDCEC8648}" type="pres">
      <dgm:prSet presAssocID="{1BBC8C19-0CEE-4DFA-AE2B-1CC349540181}" presName="accentRepeatNode" presStyleLbl="solidFgAcc1" presStyleIdx="0" presStyleCnt="6"/>
      <dgm:spPr>
        <a:prstGeom prst="stripedRightArrow">
          <a:avLst/>
        </a:prstGeom>
      </dgm:spPr>
    </dgm:pt>
    <dgm:pt modelId="{59744B59-B495-43D8-B682-703BAE0A3436}" type="pres">
      <dgm:prSet presAssocID="{A829C2C2-E4BD-4B34-8AF2-58E46F7BC45C}" presName="text_2" presStyleLbl="node1" presStyleIdx="1" presStyleCnt="6">
        <dgm:presLayoutVars>
          <dgm:bulletEnabled val="1"/>
        </dgm:presLayoutVars>
      </dgm:prSet>
      <dgm:spPr/>
    </dgm:pt>
    <dgm:pt modelId="{8F2C2ABB-FEB9-4F55-BC7D-0CBF6846AD10}" type="pres">
      <dgm:prSet presAssocID="{A829C2C2-E4BD-4B34-8AF2-58E46F7BC45C}" presName="accent_2" presStyleCnt="0"/>
      <dgm:spPr/>
    </dgm:pt>
    <dgm:pt modelId="{48D0A504-84D2-4AE6-944F-9D27476CE039}" type="pres">
      <dgm:prSet presAssocID="{A829C2C2-E4BD-4B34-8AF2-58E46F7BC45C}" presName="accentRepeatNode" presStyleLbl="solidFgAcc1" presStyleIdx="1" presStyleCnt="6"/>
      <dgm:spPr>
        <a:prstGeom prst="stripedRightArrow">
          <a:avLst/>
        </a:prstGeom>
      </dgm:spPr>
    </dgm:pt>
    <dgm:pt modelId="{2E69B485-BF98-49DA-BEE8-FC01ED99FEE1}" type="pres">
      <dgm:prSet presAssocID="{8D1C71D7-7CD8-43B9-90EB-64D29784FD4E}" presName="text_3" presStyleLbl="node1" presStyleIdx="2" presStyleCnt="6">
        <dgm:presLayoutVars>
          <dgm:bulletEnabled val="1"/>
        </dgm:presLayoutVars>
      </dgm:prSet>
      <dgm:spPr/>
    </dgm:pt>
    <dgm:pt modelId="{5A0D5C9F-8E41-4589-9DF6-5F666B84ECBB}" type="pres">
      <dgm:prSet presAssocID="{8D1C71D7-7CD8-43B9-90EB-64D29784FD4E}" presName="accent_3" presStyleCnt="0"/>
      <dgm:spPr/>
    </dgm:pt>
    <dgm:pt modelId="{5ED8AE57-EDDB-4B4F-B31D-E3BD71EB8276}" type="pres">
      <dgm:prSet presAssocID="{8D1C71D7-7CD8-43B9-90EB-64D29784FD4E}" presName="accentRepeatNode" presStyleLbl="solidFgAcc1" presStyleIdx="2" presStyleCnt="6"/>
      <dgm:spPr>
        <a:prstGeom prst="stripedRightArrow">
          <a:avLst/>
        </a:prstGeom>
      </dgm:spPr>
    </dgm:pt>
    <dgm:pt modelId="{88777D46-9D35-45BF-B2EF-C324B08A459E}" type="pres">
      <dgm:prSet presAssocID="{28768A5F-E4D2-47C0-9807-A4A47C65D4DC}" presName="text_4" presStyleLbl="node1" presStyleIdx="3" presStyleCnt="6">
        <dgm:presLayoutVars>
          <dgm:bulletEnabled val="1"/>
        </dgm:presLayoutVars>
      </dgm:prSet>
      <dgm:spPr/>
    </dgm:pt>
    <dgm:pt modelId="{4B20567F-C667-4944-9EE8-13CA58EBEC65}" type="pres">
      <dgm:prSet presAssocID="{28768A5F-E4D2-47C0-9807-A4A47C65D4DC}" presName="accent_4" presStyleCnt="0"/>
      <dgm:spPr/>
    </dgm:pt>
    <dgm:pt modelId="{2CB5EB1C-25A0-4A64-8078-9EB2DAA5E847}" type="pres">
      <dgm:prSet presAssocID="{28768A5F-E4D2-47C0-9807-A4A47C65D4DC}" presName="accentRepeatNode" presStyleLbl="solidFgAcc1" presStyleIdx="3" presStyleCnt="6"/>
      <dgm:spPr>
        <a:prstGeom prst="stripedRightArrow">
          <a:avLst/>
        </a:prstGeom>
      </dgm:spPr>
    </dgm:pt>
    <dgm:pt modelId="{0B5FB802-8793-46CF-BF7D-D7A49F788D1D}" type="pres">
      <dgm:prSet presAssocID="{3A94D631-C447-4601-AECF-B8EE93C377A6}" presName="text_5" presStyleLbl="node1" presStyleIdx="4" presStyleCnt="6">
        <dgm:presLayoutVars>
          <dgm:bulletEnabled val="1"/>
        </dgm:presLayoutVars>
      </dgm:prSet>
      <dgm:spPr/>
    </dgm:pt>
    <dgm:pt modelId="{420AB2C6-BE09-4D56-8970-21ADD4E19B35}" type="pres">
      <dgm:prSet presAssocID="{3A94D631-C447-4601-AECF-B8EE93C377A6}" presName="accent_5" presStyleCnt="0"/>
      <dgm:spPr/>
    </dgm:pt>
    <dgm:pt modelId="{EFB66D60-8CF3-470A-987B-B7E3AD44927E}" type="pres">
      <dgm:prSet presAssocID="{3A94D631-C447-4601-AECF-B8EE93C377A6}" presName="accentRepeatNode" presStyleLbl="solidFgAcc1" presStyleIdx="4" presStyleCnt="6"/>
      <dgm:spPr>
        <a:prstGeom prst="stripedRightArrow">
          <a:avLst/>
        </a:prstGeom>
      </dgm:spPr>
    </dgm:pt>
    <dgm:pt modelId="{7006B31D-410C-418F-8A04-0CB6FBD8B201}" type="pres">
      <dgm:prSet presAssocID="{0D3D0E52-D39F-4DF0-9E5D-7BA9A809973B}" presName="text_6" presStyleLbl="node1" presStyleIdx="5" presStyleCnt="6">
        <dgm:presLayoutVars>
          <dgm:bulletEnabled val="1"/>
        </dgm:presLayoutVars>
      </dgm:prSet>
      <dgm:spPr/>
    </dgm:pt>
    <dgm:pt modelId="{CA9B05A2-EAFB-443E-9190-978ED558DCF1}" type="pres">
      <dgm:prSet presAssocID="{0D3D0E52-D39F-4DF0-9E5D-7BA9A809973B}" presName="accent_6" presStyleCnt="0"/>
      <dgm:spPr/>
    </dgm:pt>
    <dgm:pt modelId="{110CEF75-8B50-4116-AC9A-0DFAAA4B8C08}" type="pres">
      <dgm:prSet presAssocID="{0D3D0E52-D39F-4DF0-9E5D-7BA9A809973B}" presName="accentRepeatNode" presStyleLbl="solidFgAcc1" presStyleIdx="5" presStyleCnt="6"/>
      <dgm:spPr>
        <a:prstGeom prst="stripedRightArrow">
          <a:avLst/>
        </a:prstGeom>
      </dgm:spPr>
    </dgm:pt>
  </dgm:ptLst>
  <dgm:cxnLst>
    <dgm:cxn modelId="{4BD11A0C-4C29-405B-B07A-EFBFDA3BCD96}" type="presOf" srcId="{A829C2C2-E4BD-4B34-8AF2-58E46F7BC45C}" destId="{59744B59-B495-43D8-B682-703BAE0A3436}" srcOrd="0" destOrd="0" presId="urn:microsoft.com/office/officeart/2008/layout/VerticalCurvedList"/>
    <dgm:cxn modelId="{4141D10C-A11E-4C5C-BB9E-AED17CEBF102}" srcId="{40EF1E8D-EC7E-4686-BD7F-98FF93532224}" destId="{A829C2C2-E4BD-4B34-8AF2-58E46F7BC45C}" srcOrd="1" destOrd="0" parTransId="{37BA3D23-4E34-4F83-BF31-B80D41D5A463}" sibTransId="{6C3814D6-4FCA-432D-867E-734569B2A758}"/>
    <dgm:cxn modelId="{7DCB392A-8E1B-4B4E-B808-934990CDCAC4}" srcId="{40EF1E8D-EC7E-4686-BD7F-98FF93532224}" destId="{3A94D631-C447-4601-AECF-B8EE93C377A6}" srcOrd="4" destOrd="0" parTransId="{BACD0850-22A7-4A86-94C1-B1830368D906}" sibTransId="{7D1D1A6C-B994-4ECE-97C5-22F07228D422}"/>
    <dgm:cxn modelId="{76A76E41-C9A3-492A-8517-C6934F7C4FF8}" type="presOf" srcId="{B9AD74E1-6381-4C4B-A4A6-91B19B20CFE9}" destId="{7E678BE4-7916-4A42-8B6D-2F3DA682AB25}" srcOrd="0" destOrd="0" presId="urn:microsoft.com/office/officeart/2008/layout/VerticalCurvedList"/>
    <dgm:cxn modelId="{070D3247-546E-4842-A663-458DF61D0A69}" srcId="{40EF1E8D-EC7E-4686-BD7F-98FF93532224}" destId="{0D3D0E52-D39F-4DF0-9E5D-7BA9A809973B}" srcOrd="5" destOrd="0" parTransId="{3C8C8CF7-274A-4823-A3B6-721187C451DC}" sibTransId="{67BCC0CF-0BE2-41FB-9743-CA7AE390E785}"/>
    <dgm:cxn modelId="{762ED552-DDBF-4463-B751-73C348D53B9D}" type="presOf" srcId="{8D1C71D7-7CD8-43B9-90EB-64D29784FD4E}" destId="{2E69B485-BF98-49DA-BEE8-FC01ED99FEE1}" srcOrd="0" destOrd="0" presId="urn:microsoft.com/office/officeart/2008/layout/VerticalCurvedList"/>
    <dgm:cxn modelId="{80E2CF59-DFD3-42AB-9EAA-6A8D229795D2}" srcId="{40EF1E8D-EC7E-4686-BD7F-98FF93532224}" destId="{8D1C71D7-7CD8-43B9-90EB-64D29784FD4E}" srcOrd="2" destOrd="0" parTransId="{151F5403-9240-4418-887C-FB4AB58908F4}" sibTransId="{868416F3-D2C2-432E-8510-0AA1907AF1E8}"/>
    <dgm:cxn modelId="{BC018C7B-F6C6-46C1-9A04-053B012C534D}" type="presOf" srcId="{3A94D631-C447-4601-AECF-B8EE93C377A6}" destId="{0B5FB802-8793-46CF-BF7D-D7A49F788D1D}" srcOrd="0" destOrd="0" presId="urn:microsoft.com/office/officeart/2008/layout/VerticalCurvedList"/>
    <dgm:cxn modelId="{99801B8F-D2F4-4C53-A1B8-1299CCB043D4}" type="presOf" srcId="{40EF1E8D-EC7E-4686-BD7F-98FF93532224}" destId="{65619729-2C48-4118-8A90-26B70413FCC2}" srcOrd="0" destOrd="0" presId="urn:microsoft.com/office/officeart/2008/layout/VerticalCurvedList"/>
    <dgm:cxn modelId="{2D7326A1-AEBF-48D3-8B01-5EC48C8B4AF1}" type="presOf" srcId="{1BBC8C19-0CEE-4DFA-AE2B-1CC349540181}" destId="{4B89A11C-E857-463B-8906-CACC6820E1BD}" srcOrd="0" destOrd="0" presId="urn:microsoft.com/office/officeart/2008/layout/VerticalCurvedList"/>
    <dgm:cxn modelId="{791019B8-149B-462B-8FA6-9BD875EA65FC}" srcId="{40EF1E8D-EC7E-4686-BD7F-98FF93532224}" destId="{1BBC8C19-0CEE-4DFA-AE2B-1CC349540181}" srcOrd="0" destOrd="0" parTransId="{4BDCBF6D-05FB-4971-A50E-860230F23FF2}" sibTransId="{B9AD74E1-6381-4C4B-A4A6-91B19B20CFE9}"/>
    <dgm:cxn modelId="{BB3AF8CB-E98D-4D5A-9E1F-C33284C3A212}" srcId="{40EF1E8D-EC7E-4686-BD7F-98FF93532224}" destId="{28768A5F-E4D2-47C0-9807-A4A47C65D4DC}" srcOrd="3" destOrd="0" parTransId="{826630E2-CFDB-4999-A534-1BD6EB43BE72}" sibTransId="{EC64401A-2265-4F34-950B-9761CECFE19B}"/>
    <dgm:cxn modelId="{677A53DA-1F1E-4C48-9593-8207FDE29EEF}" type="presOf" srcId="{0D3D0E52-D39F-4DF0-9E5D-7BA9A809973B}" destId="{7006B31D-410C-418F-8A04-0CB6FBD8B201}" srcOrd="0" destOrd="0" presId="urn:microsoft.com/office/officeart/2008/layout/VerticalCurvedList"/>
    <dgm:cxn modelId="{762C5EEB-A6DE-46E6-AD0E-7E0D3406FFCC}" type="presOf" srcId="{28768A5F-E4D2-47C0-9807-A4A47C65D4DC}" destId="{88777D46-9D35-45BF-B2EF-C324B08A459E}" srcOrd="0" destOrd="0" presId="urn:microsoft.com/office/officeart/2008/layout/VerticalCurvedList"/>
    <dgm:cxn modelId="{4CD798D2-4D9D-4F64-B9BD-F8E78ECFEE9B}" type="presParOf" srcId="{65619729-2C48-4118-8A90-26B70413FCC2}" destId="{B35611AD-CFEE-477D-BAAF-EA20C68F270E}" srcOrd="0" destOrd="0" presId="urn:microsoft.com/office/officeart/2008/layout/VerticalCurvedList"/>
    <dgm:cxn modelId="{B11410FB-685C-4CAF-B48B-6B0A990D23DE}" type="presParOf" srcId="{B35611AD-CFEE-477D-BAAF-EA20C68F270E}" destId="{C83F8229-02B7-4BB2-9539-5858BDD02213}" srcOrd="0" destOrd="0" presId="urn:microsoft.com/office/officeart/2008/layout/VerticalCurvedList"/>
    <dgm:cxn modelId="{FE176CEE-D989-4323-9065-2503B9E03344}" type="presParOf" srcId="{C83F8229-02B7-4BB2-9539-5858BDD02213}" destId="{10BEDAD9-D560-42F7-AD9D-9C4838C3736B}" srcOrd="0" destOrd="0" presId="urn:microsoft.com/office/officeart/2008/layout/VerticalCurvedList"/>
    <dgm:cxn modelId="{5CFD9A79-08C7-4F3B-8D1C-968036D2EFD1}" type="presParOf" srcId="{C83F8229-02B7-4BB2-9539-5858BDD02213}" destId="{7E678BE4-7916-4A42-8B6D-2F3DA682AB25}" srcOrd="1" destOrd="0" presId="urn:microsoft.com/office/officeart/2008/layout/VerticalCurvedList"/>
    <dgm:cxn modelId="{A1D256B0-0563-4CE2-AF9C-3AA046827F9D}" type="presParOf" srcId="{C83F8229-02B7-4BB2-9539-5858BDD02213}" destId="{201E3A50-7466-432E-A72B-D75A87AC13A2}" srcOrd="2" destOrd="0" presId="urn:microsoft.com/office/officeart/2008/layout/VerticalCurvedList"/>
    <dgm:cxn modelId="{4C5D552C-74BD-4A71-9245-5AF3AF2DDB3E}" type="presParOf" srcId="{C83F8229-02B7-4BB2-9539-5858BDD02213}" destId="{DAD4A280-8580-4FD3-8208-BB4E86C497A5}" srcOrd="3" destOrd="0" presId="urn:microsoft.com/office/officeart/2008/layout/VerticalCurvedList"/>
    <dgm:cxn modelId="{C2B729BF-9D12-484E-BD06-86652F4E9D24}" type="presParOf" srcId="{B35611AD-CFEE-477D-BAAF-EA20C68F270E}" destId="{4B89A11C-E857-463B-8906-CACC6820E1BD}" srcOrd="1" destOrd="0" presId="urn:microsoft.com/office/officeart/2008/layout/VerticalCurvedList"/>
    <dgm:cxn modelId="{5F783EA9-FA61-4D2A-A545-DEB12C580D4A}" type="presParOf" srcId="{B35611AD-CFEE-477D-BAAF-EA20C68F270E}" destId="{F832E733-D789-424F-BC64-82F23D2A74FA}" srcOrd="2" destOrd="0" presId="urn:microsoft.com/office/officeart/2008/layout/VerticalCurvedList"/>
    <dgm:cxn modelId="{A0275B76-395A-4C5F-BE5E-6C9B8056CEFB}" type="presParOf" srcId="{F832E733-D789-424F-BC64-82F23D2A74FA}" destId="{022B7AA1-1ED7-4E16-9FB3-467EDCEC8648}" srcOrd="0" destOrd="0" presId="urn:microsoft.com/office/officeart/2008/layout/VerticalCurvedList"/>
    <dgm:cxn modelId="{FECCF5B2-D849-4BFE-842A-7C56898B95B3}" type="presParOf" srcId="{B35611AD-CFEE-477D-BAAF-EA20C68F270E}" destId="{59744B59-B495-43D8-B682-703BAE0A3436}" srcOrd="3" destOrd="0" presId="urn:microsoft.com/office/officeart/2008/layout/VerticalCurvedList"/>
    <dgm:cxn modelId="{883D71E2-CE56-43F4-99D4-467ABA12BB9D}" type="presParOf" srcId="{B35611AD-CFEE-477D-BAAF-EA20C68F270E}" destId="{8F2C2ABB-FEB9-4F55-BC7D-0CBF6846AD10}" srcOrd="4" destOrd="0" presId="urn:microsoft.com/office/officeart/2008/layout/VerticalCurvedList"/>
    <dgm:cxn modelId="{89FFAAB3-2A8C-4753-AF2F-27EE285FB988}" type="presParOf" srcId="{8F2C2ABB-FEB9-4F55-BC7D-0CBF6846AD10}" destId="{48D0A504-84D2-4AE6-944F-9D27476CE039}" srcOrd="0" destOrd="0" presId="urn:microsoft.com/office/officeart/2008/layout/VerticalCurvedList"/>
    <dgm:cxn modelId="{2DB367C2-608C-4511-A4D9-187EE50C769F}" type="presParOf" srcId="{B35611AD-CFEE-477D-BAAF-EA20C68F270E}" destId="{2E69B485-BF98-49DA-BEE8-FC01ED99FEE1}" srcOrd="5" destOrd="0" presId="urn:microsoft.com/office/officeart/2008/layout/VerticalCurvedList"/>
    <dgm:cxn modelId="{F1A19D4D-C58C-4066-9525-A55EC8C8697A}" type="presParOf" srcId="{B35611AD-CFEE-477D-BAAF-EA20C68F270E}" destId="{5A0D5C9F-8E41-4589-9DF6-5F666B84ECBB}" srcOrd="6" destOrd="0" presId="urn:microsoft.com/office/officeart/2008/layout/VerticalCurvedList"/>
    <dgm:cxn modelId="{C6ACD4BF-9B39-490C-9821-8241E045A91E}" type="presParOf" srcId="{5A0D5C9F-8E41-4589-9DF6-5F666B84ECBB}" destId="{5ED8AE57-EDDB-4B4F-B31D-E3BD71EB8276}" srcOrd="0" destOrd="0" presId="urn:microsoft.com/office/officeart/2008/layout/VerticalCurvedList"/>
    <dgm:cxn modelId="{357890C0-3B8F-4029-A4EC-E17E69C7D833}" type="presParOf" srcId="{B35611AD-CFEE-477D-BAAF-EA20C68F270E}" destId="{88777D46-9D35-45BF-B2EF-C324B08A459E}" srcOrd="7" destOrd="0" presId="urn:microsoft.com/office/officeart/2008/layout/VerticalCurvedList"/>
    <dgm:cxn modelId="{842DF74A-6BBF-4043-A1F9-FD9ACF9D0F65}" type="presParOf" srcId="{B35611AD-CFEE-477D-BAAF-EA20C68F270E}" destId="{4B20567F-C667-4944-9EE8-13CA58EBEC65}" srcOrd="8" destOrd="0" presId="urn:microsoft.com/office/officeart/2008/layout/VerticalCurvedList"/>
    <dgm:cxn modelId="{D7423413-F535-4597-9EF9-FE6909FA84F0}" type="presParOf" srcId="{4B20567F-C667-4944-9EE8-13CA58EBEC65}" destId="{2CB5EB1C-25A0-4A64-8078-9EB2DAA5E847}" srcOrd="0" destOrd="0" presId="urn:microsoft.com/office/officeart/2008/layout/VerticalCurvedList"/>
    <dgm:cxn modelId="{D0333CCA-BAB8-4997-8904-B85FE19A995E}" type="presParOf" srcId="{B35611AD-CFEE-477D-BAAF-EA20C68F270E}" destId="{0B5FB802-8793-46CF-BF7D-D7A49F788D1D}" srcOrd="9" destOrd="0" presId="urn:microsoft.com/office/officeart/2008/layout/VerticalCurvedList"/>
    <dgm:cxn modelId="{664D7A70-E7D9-48E4-AFBF-63A5D34A6562}" type="presParOf" srcId="{B35611AD-CFEE-477D-BAAF-EA20C68F270E}" destId="{420AB2C6-BE09-4D56-8970-21ADD4E19B35}" srcOrd="10" destOrd="0" presId="urn:microsoft.com/office/officeart/2008/layout/VerticalCurvedList"/>
    <dgm:cxn modelId="{067C260A-771C-46EC-BF3B-6799AB598D87}" type="presParOf" srcId="{420AB2C6-BE09-4D56-8970-21ADD4E19B35}" destId="{EFB66D60-8CF3-470A-987B-B7E3AD44927E}" srcOrd="0" destOrd="0" presId="urn:microsoft.com/office/officeart/2008/layout/VerticalCurvedList"/>
    <dgm:cxn modelId="{E23D7558-6C24-43C8-991B-BB6E9EEC7630}" type="presParOf" srcId="{B35611AD-CFEE-477D-BAAF-EA20C68F270E}" destId="{7006B31D-410C-418F-8A04-0CB6FBD8B201}" srcOrd="11" destOrd="0" presId="urn:microsoft.com/office/officeart/2008/layout/VerticalCurvedList"/>
    <dgm:cxn modelId="{BF109936-E6B9-49D9-9446-5C6E6C7728CD}" type="presParOf" srcId="{B35611AD-CFEE-477D-BAAF-EA20C68F270E}" destId="{CA9B05A2-EAFB-443E-9190-978ED558DCF1}" srcOrd="12" destOrd="0" presId="urn:microsoft.com/office/officeart/2008/layout/VerticalCurvedList"/>
    <dgm:cxn modelId="{2702A25A-D81A-4078-AC58-0FF8C0FD10E0}" type="presParOf" srcId="{CA9B05A2-EAFB-443E-9190-978ED558DCF1}" destId="{110CEF75-8B50-4116-AC9A-0DFAAA4B8C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A5053C-3EC7-4A3C-BAA0-47C58BF904D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9BF807-8CA4-4BDF-AD02-8862A1C9D83F}">
      <dgm:prSet phldrT="[Текст]"/>
      <dgm:spPr/>
      <dgm:t>
        <a:bodyPr/>
        <a:lstStyle/>
        <a:p>
          <a:r>
            <a:rPr lang="ru-RU" dirty="0"/>
            <a:t>Повышение конкурентоспособности участников</a:t>
          </a:r>
        </a:p>
      </dgm:t>
    </dgm:pt>
    <dgm:pt modelId="{9E7DAEA0-69A7-446C-90AE-8170A87001AA}" type="parTrans" cxnId="{3A392FFD-0A51-496D-945F-0A76324C1938}">
      <dgm:prSet/>
      <dgm:spPr/>
      <dgm:t>
        <a:bodyPr/>
        <a:lstStyle/>
        <a:p>
          <a:endParaRPr lang="ru-RU"/>
        </a:p>
      </dgm:t>
    </dgm:pt>
    <dgm:pt modelId="{78E62825-39AF-4507-A14A-CC3B338142F8}" type="sibTrans" cxnId="{3A392FFD-0A51-496D-945F-0A76324C1938}">
      <dgm:prSet/>
      <dgm:spPr/>
      <dgm:t>
        <a:bodyPr/>
        <a:lstStyle/>
        <a:p>
          <a:endParaRPr lang="ru-RU"/>
        </a:p>
      </dgm:t>
    </dgm:pt>
    <dgm:pt modelId="{2C4D09D9-311F-41E7-81E5-FD0735259860}">
      <dgm:prSet phldrT="[Текст]"/>
      <dgm:spPr/>
      <dgm:t>
        <a:bodyPr/>
        <a:lstStyle/>
        <a:p>
          <a:r>
            <a:rPr lang="ru-RU" dirty="0"/>
            <a:t>Кооперация участников</a:t>
          </a:r>
        </a:p>
      </dgm:t>
    </dgm:pt>
    <dgm:pt modelId="{3765AD8E-6554-4066-A570-402B2089C087}" type="parTrans" cxnId="{65D1162E-9542-4F7F-8E85-CE433D6528E3}">
      <dgm:prSet/>
      <dgm:spPr/>
      <dgm:t>
        <a:bodyPr/>
        <a:lstStyle/>
        <a:p>
          <a:endParaRPr lang="ru-RU"/>
        </a:p>
      </dgm:t>
    </dgm:pt>
    <dgm:pt modelId="{405FBDF4-22FF-49D9-83D2-80B1BE619C55}" type="sibTrans" cxnId="{65D1162E-9542-4F7F-8E85-CE433D6528E3}">
      <dgm:prSet/>
      <dgm:spPr/>
      <dgm:t>
        <a:bodyPr/>
        <a:lstStyle/>
        <a:p>
          <a:endParaRPr lang="ru-RU"/>
        </a:p>
      </dgm:t>
    </dgm:pt>
    <dgm:pt modelId="{B2E23F38-A1F2-471F-98E0-C6DE1AEBF12F}">
      <dgm:prSet phldrT="[Текст]"/>
      <dgm:spPr/>
      <dgm:t>
        <a:bodyPr/>
        <a:lstStyle/>
        <a:p>
          <a:r>
            <a:rPr lang="ru-RU" dirty="0"/>
            <a:t>Получение федеральных и региональных мер поддержки</a:t>
          </a:r>
        </a:p>
      </dgm:t>
    </dgm:pt>
    <dgm:pt modelId="{17EA884A-F050-4FF2-A63C-25427562AEFF}" type="parTrans" cxnId="{35E0318A-5767-4F75-B827-1E3BDA449C26}">
      <dgm:prSet/>
      <dgm:spPr/>
      <dgm:t>
        <a:bodyPr/>
        <a:lstStyle/>
        <a:p>
          <a:endParaRPr lang="ru-RU"/>
        </a:p>
      </dgm:t>
    </dgm:pt>
    <dgm:pt modelId="{64E4F122-C734-4ED5-9C4A-68B5D8E7C6F8}" type="sibTrans" cxnId="{35E0318A-5767-4F75-B827-1E3BDA449C26}">
      <dgm:prSet/>
      <dgm:spPr/>
      <dgm:t>
        <a:bodyPr/>
        <a:lstStyle/>
        <a:p>
          <a:endParaRPr lang="ru-RU"/>
        </a:p>
      </dgm:t>
    </dgm:pt>
    <dgm:pt modelId="{909B8804-8464-4911-AC28-0F8F26AB8D13}">
      <dgm:prSet phldrT="[Текст]"/>
      <dgm:spPr/>
      <dgm:t>
        <a:bodyPr/>
        <a:lstStyle/>
        <a:p>
          <a:r>
            <a:rPr lang="ru-RU" dirty="0"/>
            <a:t>Продвижение продукции участников на внутреннем и внешнем рынке</a:t>
          </a:r>
        </a:p>
      </dgm:t>
    </dgm:pt>
    <dgm:pt modelId="{174C0D9D-4B78-4A78-914C-EFDE9872158B}" type="parTrans" cxnId="{4E019199-7271-4C72-B969-AAB2488B008D}">
      <dgm:prSet/>
      <dgm:spPr/>
      <dgm:t>
        <a:bodyPr/>
        <a:lstStyle/>
        <a:p>
          <a:endParaRPr lang="ru-RU"/>
        </a:p>
      </dgm:t>
    </dgm:pt>
    <dgm:pt modelId="{34BF6245-6E3C-44C4-8196-4DCDE0ACA2DB}" type="sibTrans" cxnId="{4E019199-7271-4C72-B969-AAB2488B008D}">
      <dgm:prSet/>
      <dgm:spPr/>
      <dgm:t>
        <a:bodyPr/>
        <a:lstStyle/>
        <a:p>
          <a:endParaRPr lang="ru-RU"/>
        </a:p>
      </dgm:t>
    </dgm:pt>
    <dgm:pt modelId="{30EFFA83-48D4-410F-87FC-AC3D4FE987C9}">
      <dgm:prSet phldrT="[Текст]"/>
      <dgm:spPr/>
      <dgm:t>
        <a:bodyPr/>
        <a:lstStyle/>
        <a:p>
          <a:r>
            <a:rPr lang="ru-RU" dirty="0"/>
            <a:t>Организация взаимодействия с органами исполнительной власти</a:t>
          </a:r>
        </a:p>
      </dgm:t>
    </dgm:pt>
    <dgm:pt modelId="{03352462-2523-4A63-AC0E-FCEBFE5B242A}" type="parTrans" cxnId="{AF5EAD7D-8555-4940-8DEB-91FD68A5830D}">
      <dgm:prSet/>
      <dgm:spPr/>
      <dgm:t>
        <a:bodyPr/>
        <a:lstStyle/>
        <a:p>
          <a:endParaRPr lang="ru-RU"/>
        </a:p>
      </dgm:t>
    </dgm:pt>
    <dgm:pt modelId="{EF51303B-CB5E-4BF6-A265-B37C49E1348C}" type="sibTrans" cxnId="{AF5EAD7D-8555-4940-8DEB-91FD68A5830D}">
      <dgm:prSet/>
      <dgm:spPr/>
      <dgm:t>
        <a:bodyPr/>
        <a:lstStyle/>
        <a:p>
          <a:endParaRPr lang="ru-RU"/>
        </a:p>
      </dgm:t>
    </dgm:pt>
    <dgm:pt modelId="{8E260554-AFFE-4A38-BBF2-A7750DAA260B}">
      <dgm:prSet phldrT="[Текст]"/>
      <dgm:spPr/>
      <dgm:t>
        <a:bodyPr/>
        <a:lstStyle/>
        <a:p>
          <a:r>
            <a:rPr lang="ru-RU" dirty="0"/>
            <a:t>Субсидирование участников кластера при реализации совместных проектов</a:t>
          </a:r>
        </a:p>
      </dgm:t>
    </dgm:pt>
    <dgm:pt modelId="{F950F5F0-D920-43FC-8367-C4EA8C819200}" type="parTrans" cxnId="{A9C30D8E-AC10-457E-9746-EA92AE98A506}">
      <dgm:prSet/>
      <dgm:spPr/>
      <dgm:t>
        <a:bodyPr/>
        <a:lstStyle/>
        <a:p>
          <a:endParaRPr lang="ru-RU"/>
        </a:p>
      </dgm:t>
    </dgm:pt>
    <dgm:pt modelId="{27528667-6C26-4DD9-A6EE-4463E71C98D4}" type="sibTrans" cxnId="{A9C30D8E-AC10-457E-9746-EA92AE98A506}">
      <dgm:prSet/>
      <dgm:spPr/>
      <dgm:t>
        <a:bodyPr/>
        <a:lstStyle/>
        <a:p>
          <a:endParaRPr lang="ru-RU"/>
        </a:p>
      </dgm:t>
    </dgm:pt>
    <dgm:pt modelId="{99CD258D-37FF-486C-A8E8-89BBB5898ECF}">
      <dgm:prSet phldrT="[Текст]"/>
      <dgm:spPr/>
      <dgm:t>
        <a:bodyPr/>
        <a:lstStyle/>
        <a:p>
          <a:r>
            <a:rPr lang="ru-RU" dirty="0"/>
            <a:t>Получение статуса промышленного кластера</a:t>
          </a:r>
        </a:p>
      </dgm:t>
    </dgm:pt>
    <dgm:pt modelId="{13473145-C580-472E-8E7D-EC4BEBFB21F7}" type="parTrans" cxnId="{66FB0A36-C8B3-45E0-9E37-7E9C95DA2035}">
      <dgm:prSet/>
      <dgm:spPr/>
      <dgm:t>
        <a:bodyPr/>
        <a:lstStyle/>
        <a:p>
          <a:endParaRPr lang="ru-RU"/>
        </a:p>
      </dgm:t>
    </dgm:pt>
    <dgm:pt modelId="{D0FA0513-878A-4C2B-8A55-9F05A3DF2EA8}" type="sibTrans" cxnId="{66FB0A36-C8B3-45E0-9E37-7E9C95DA2035}">
      <dgm:prSet/>
      <dgm:spPr/>
      <dgm:t>
        <a:bodyPr/>
        <a:lstStyle/>
        <a:p>
          <a:endParaRPr lang="ru-RU"/>
        </a:p>
      </dgm:t>
    </dgm:pt>
    <dgm:pt modelId="{7FA5E93B-D8AC-48E3-B095-EE1E6FEA58E3}" type="pres">
      <dgm:prSet presAssocID="{0BA5053C-3EC7-4A3C-BAA0-47C58BF904D9}" presName="Name0" presStyleCnt="0">
        <dgm:presLayoutVars>
          <dgm:chMax val="7"/>
          <dgm:chPref val="7"/>
          <dgm:dir/>
        </dgm:presLayoutVars>
      </dgm:prSet>
      <dgm:spPr/>
    </dgm:pt>
    <dgm:pt modelId="{71CCD734-9822-4374-B6B9-0385D7B31AF0}" type="pres">
      <dgm:prSet presAssocID="{0BA5053C-3EC7-4A3C-BAA0-47C58BF904D9}" presName="Name1" presStyleCnt="0"/>
      <dgm:spPr/>
    </dgm:pt>
    <dgm:pt modelId="{D0502E06-7431-4197-8F9B-F3F456A8A7E3}" type="pres">
      <dgm:prSet presAssocID="{0BA5053C-3EC7-4A3C-BAA0-47C58BF904D9}" presName="cycle" presStyleCnt="0"/>
      <dgm:spPr/>
    </dgm:pt>
    <dgm:pt modelId="{557168D1-2BDF-4B72-8ADD-DE3235DE833D}" type="pres">
      <dgm:prSet presAssocID="{0BA5053C-3EC7-4A3C-BAA0-47C58BF904D9}" presName="srcNode" presStyleLbl="node1" presStyleIdx="0" presStyleCnt="7"/>
      <dgm:spPr/>
    </dgm:pt>
    <dgm:pt modelId="{340C1549-DBDC-4662-8377-6BBB64AF18D5}" type="pres">
      <dgm:prSet presAssocID="{0BA5053C-3EC7-4A3C-BAA0-47C58BF904D9}" presName="conn" presStyleLbl="parChTrans1D2" presStyleIdx="0" presStyleCnt="1"/>
      <dgm:spPr/>
    </dgm:pt>
    <dgm:pt modelId="{FEA1281D-4717-4485-AC93-5BF21FB6919A}" type="pres">
      <dgm:prSet presAssocID="{0BA5053C-3EC7-4A3C-BAA0-47C58BF904D9}" presName="extraNode" presStyleLbl="node1" presStyleIdx="0" presStyleCnt="7"/>
      <dgm:spPr/>
    </dgm:pt>
    <dgm:pt modelId="{06ECE55E-8D98-452E-8529-77080F26914B}" type="pres">
      <dgm:prSet presAssocID="{0BA5053C-3EC7-4A3C-BAA0-47C58BF904D9}" presName="dstNode" presStyleLbl="node1" presStyleIdx="0" presStyleCnt="7"/>
      <dgm:spPr/>
    </dgm:pt>
    <dgm:pt modelId="{4073BDF6-6498-4F85-9052-520A8642861A}" type="pres">
      <dgm:prSet presAssocID="{389BF807-8CA4-4BDF-AD02-8862A1C9D83F}" presName="text_1" presStyleLbl="node1" presStyleIdx="0" presStyleCnt="7">
        <dgm:presLayoutVars>
          <dgm:bulletEnabled val="1"/>
        </dgm:presLayoutVars>
      </dgm:prSet>
      <dgm:spPr/>
    </dgm:pt>
    <dgm:pt modelId="{C6FC4E32-E1CD-4D1E-B63E-7CB8A16CA518}" type="pres">
      <dgm:prSet presAssocID="{389BF807-8CA4-4BDF-AD02-8862A1C9D83F}" presName="accent_1" presStyleCnt="0"/>
      <dgm:spPr/>
    </dgm:pt>
    <dgm:pt modelId="{E316FA02-440B-4678-892E-B74754FEF8F9}" type="pres">
      <dgm:prSet presAssocID="{389BF807-8CA4-4BDF-AD02-8862A1C9D83F}" presName="accentRepeatNode" presStyleLbl="solidFgAcc1" presStyleIdx="0" presStyleCnt="7"/>
      <dgm:spPr/>
    </dgm:pt>
    <dgm:pt modelId="{F4D5897E-8751-41D7-973E-7B807E7BF8F1}" type="pres">
      <dgm:prSet presAssocID="{2C4D09D9-311F-41E7-81E5-FD0735259860}" presName="text_2" presStyleLbl="node1" presStyleIdx="1" presStyleCnt="7">
        <dgm:presLayoutVars>
          <dgm:bulletEnabled val="1"/>
        </dgm:presLayoutVars>
      </dgm:prSet>
      <dgm:spPr/>
    </dgm:pt>
    <dgm:pt modelId="{3D2B2A67-C7DC-4B1F-A346-B95178508B82}" type="pres">
      <dgm:prSet presAssocID="{2C4D09D9-311F-41E7-81E5-FD0735259860}" presName="accent_2" presStyleCnt="0"/>
      <dgm:spPr/>
    </dgm:pt>
    <dgm:pt modelId="{BC14D7BE-3AC2-4C4E-98BD-B207D4FD7262}" type="pres">
      <dgm:prSet presAssocID="{2C4D09D9-311F-41E7-81E5-FD0735259860}" presName="accentRepeatNode" presStyleLbl="solidFgAcc1" presStyleIdx="1" presStyleCnt="7"/>
      <dgm:spPr/>
    </dgm:pt>
    <dgm:pt modelId="{626642E3-DD3D-4F1E-80E8-12AC8B6DF5B6}" type="pres">
      <dgm:prSet presAssocID="{B2E23F38-A1F2-471F-98E0-C6DE1AEBF12F}" presName="text_3" presStyleLbl="node1" presStyleIdx="2" presStyleCnt="7">
        <dgm:presLayoutVars>
          <dgm:bulletEnabled val="1"/>
        </dgm:presLayoutVars>
      </dgm:prSet>
      <dgm:spPr/>
    </dgm:pt>
    <dgm:pt modelId="{6FCC082D-BEFD-4759-BB47-67E5ED0EA18D}" type="pres">
      <dgm:prSet presAssocID="{B2E23F38-A1F2-471F-98E0-C6DE1AEBF12F}" presName="accent_3" presStyleCnt="0"/>
      <dgm:spPr/>
    </dgm:pt>
    <dgm:pt modelId="{DE301211-3193-4604-9717-C510413957BE}" type="pres">
      <dgm:prSet presAssocID="{B2E23F38-A1F2-471F-98E0-C6DE1AEBF12F}" presName="accentRepeatNode" presStyleLbl="solidFgAcc1" presStyleIdx="2" presStyleCnt="7"/>
      <dgm:spPr/>
    </dgm:pt>
    <dgm:pt modelId="{4B3EDB1C-A305-4234-8083-B740C3A50B4B}" type="pres">
      <dgm:prSet presAssocID="{909B8804-8464-4911-AC28-0F8F26AB8D13}" presName="text_4" presStyleLbl="node1" presStyleIdx="3" presStyleCnt="7">
        <dgm:presLayoutVars>
          <dgm:bulletEnabled val="1"/>
        </dgm:presLayoutVars>
      </dgm:prSet>
      <dgm:spPr/>
    </dgm:pt>
    <dgm:pt modelId="{8297ECD6-1E06-43FC-B543-499445CCF279}" type="pres">
      <dgm:prSet presAssocID="{909B8804-8464-4911-AC28-0F8F26AB8D13}" presName="accent_4" presStyleCnt="0"/>
      <dgm:spPr/>
    </dgm:pt>
    <dgm:pt modelId="{8CE46249-9DCE-4159-9C96-62DB3B34DBB7}" type="pres">
      <dgm:prSet presAssocID="{909B8804-8464-4911-AC28-0F8F26AB8D13}" presName="accentRepeatNode" presStyleLbl="solidFgAcc1" presStyleIdx="3" presStyleCnt="7"/>
      <dgm:spPr/>
    </dgm:pt>
    <dgm:pt modelId="{2142613A-D364-41F1-A86E-EFE046F7BC48}" type="pres">
      <dgm:prSet presAssocID="{30EFFA83-48D4-410F-87FC-AC3D4FE987C9}" presName="text_5" presStyleLbl="node1" presStyleIdx="4" presStyleCnt="7">
        <dgm:presLayoutVars>
          <dgm:bulletEnabled val="1"/>
        </dgm:presLayoutVars>
      </dgm:prSet>
      <dgm:spPr/>
    </dgm:pt>
    <dgm:pt modelId="{FE000A19-EB22-441B-8338-AAF9A95ACCED}" type="pres">
      <dgm:prSet presAssocID="{30EFFA83-48D4-410F-87FC-AC3D4FE987C9}" presName="accent_5" presStyleCnt="0"/>
      <dgm:spPr/>
    </dgm:pt>
    <dgm:pt modelId="{82F05BFD-CB17-4144-BDFB-6921EC0859C3}" type="pres">
      <dgm:prSet presAssocID="{30EFFA83-48D4-410F-87FC-AC3D4FE987C9}" presName="accentRepeatNode" presStyleLbl="solidFgAcc1" presStyleIdx="4" presStyleCnt="7"/>
      <dgm:spPr/>
    </dgm:pt>
    <dgm:pt modelId="{8F927574-37D8-4398-ABA1-774485439B78}" type="pres">
      <dgm:prSet presAssocID="{8E260554-AFFE-4A38-BBF2-A7750DAA260B}" presName="text_6" presStyleLbl="node1" presStyleIdx="5" presStyleCnt="7">
        <dgm:presLayoutVars>
          <dgm:bulletEnabled val="1"/>
        </dgm:presLayoutVars>
      </dgm:prSet>
      <dgm:spPr/>
    </dgm:pt>
    <dgm:pt modelId="{CBA0962A-6350-4B12-ABFC-91801FA2C3F9}" type="pres">
      <dgm:prSet presAssocID="{8E260554-AFFE-4A38-BBF2-A7750DAA260B}" presName="accent_6" presStyleCnt="0"/>
      <dgm:spPr/>
    </dgm:pt>
    <dgm:pt modelId="{502EAB5E-2123-4B5E-A2DE-ABB1E8AE172D}" type="pres">
      <dgm:prSet presAssocID="{8E260554-AFFE-4A38-BBF2-A7750DAA260B}" presName="accentRepeatNode" presStyleLbl="solidFgAcc1" presStyleIdx="5" presStyleCnt="7"/>
      <dgm:spPr/>
    </dgm:pt>
    <dgm:pt modelId="{EEA68E8F-8E1F-44B2-BF24-9E93BCC9ABA8}" type="pres">
      <dgm:prSet presAssocID="{99CD258D-37FF-486C-A8E8-89BBB5898ECF}" presName="text_7" presStyleLbl="node1" presStyleIdx="6" presStyleCnt="7">
        <dgm:presLayoutVars>
          <dgm:bulletEnabled val="1"/>
        </dgm:presLayoutVars>
      </dgm:prSet>
      <dgm:spPr/>
    </dgm:pt>
    <dgm:pt modelId="{D353C4DD-3DC4-4F21-ABF4-8E1E1767DA56}" type="pres">
      <dgm:prSet presAssocID="{99CD258D-37FF-486C-A8E8-89BBB5898ECF}" presName="accent_7" presStyleCnt="0"/>
      <dgm:spPr/>
    </dgm:pt>
    <dgm:pt modelId="{4CDCDF39-74BD-44AC-8BE2-1A539D9BAD5F}" type="pres">
      <dgm:prSet presAssocID="{99CD258D-37FF-486C-A8E8-89BBB5898ECF}" presName="accentRepeatNode" presStyleLbl="solidFgAcc1" presStyleIdx="6" presStyleCnt="7"/>
      <dgm:spPr/>
    </dgm:pt>
  </dgm:ptLst>
  <dgm:cxnLst>
    <dgm:cxn modelId="{20EBAF1D-17E0-4781-9392-41FBCC3D8EB4}" type="presOf" srcId="{B2E23F38-A1F2-471F-98E0-C6DE1AEBF12F}" destId="{626642E3-DD3D-4F1E-80E8-12AC8B6DF5B6}" srcOrd="0" destOrd="0" presId="urn:microsoft.com/office/officeart/2008/layout/VerticalCurvedList"/>
    <dgm:cxn modelId="{723C1421-D001-4140-AD6F-D37B9CB16A49}" type="presOf" srcId="{78E62825-39AF-4507-A14A-CC3B338142F8}" destId="{340C1549-DBDC-4662-8377-6BBB64AF18D5}" srcOrd="0" destOrd="0" presId="urn:microsoft.com/office/officeart/2008/layout/VerticalCurvedList"/>
    <dgm:cxn modelId="{65D1162E-9542-4F7F-8E85-CE433D6528E3}" srcId="{0BA5053C-3EC7-4A3C-BAA0-47C58BF904D9}" destId="{2C4D09D9-311F-41E7-81E5-FD0735259860}" srcOrd="1" destOrd="0" parTransId="{3765AD8E-6554-4066-A570-402B2089C087}" sibTransId="{405FBDF4-22FF-49D9-83D2-80B1BE619C55}"/>
    <dgm:cxn modelId="{66FB0A36-C8B3-45E0-9E37-7E9C95DA2035}" srcId="{0BA5053C-3EC7-4A3C-BAA0-47C58BF904D9}" destId="{99CD258D-37FF-486C-A8E8-89BBB5898ECF}" srcOrd="6" destOrd="0" parTransId="{13473145-C580-472E-8E7D-EC4BEBFB21F7}" sibTransId="{D0FA0513-878A-4C2B-8A55-9F05A3DF2EA8}"/>
    <dgm:cxn modelId="{8EB86D6A-4C38-4555-8C5A-1E1A8EFAAC84}" type="presOf" srcId="{0BA5053C-3EC7-4A3C-BAA0-47C58BF904D9}" destId="{7FA5E93B-D8AC-48E3-B095-EE1E6FEA58E3}" srcOrd="0" destOrd="0" presId="urn:microsoft.com/office/officeart/2008/layout/VerticalCurvedList"/>
    <dgm:cxn modelId="{9C2F7178-8094-4321-ACE0-19F64724F4EE}" type="presOf" srcId="{2C4D09D9-311F-41E7-81E5-FD0735259860}" destId="{F4D5897E-8751-41D7-973E-7B807E7BF8F1}" srcOrd="0" destOrd="0" presId="urn:microsoft.com/office/officeart/2008/layout/VerticalCurvedList"/>
    <dgm:cxn modelId="{AF5EAD7D-8555-4940-8DEB-91FD68A5830D}" srcId="{0BA5053C-3EC7-4A3C-BAA0-47C58BF904D9}" destId="{30EFFA83-48D4-410F-87FC-AC3D4FE987C9}" srcOrd="4" destOrd="0" parTransId="{03352462-2523-4A63-AC0E-FCEBFE5B242A}" sibTransId="{EF51303B-CB5E-4BF6-A265-B37C49E1348C}"/>
    <dgm:cxn modelId="{9BCA7E80-33C0-4F06-8F70-A7646DA823C7}" type="presOf" srcId="{99CD258D-37FF-486C-A8E8-89BBB5898ECF}" destId="{EEA68E8F-8E1F-44B2-BF24-9E93BCC9ABA8}" srcOrd="0" destOrd="0" presId="urn:microsoft.com/office/officeart/2008/layout/VerticalCurvedList"/>
    <dgm:cxn modelId="{35E0318A-5767-4F75-B827-1E3BDA449C26}" srcId="{0BA5053C-3EC7-4A3C-BAA0-47C58BF904D9}" destId="{B2E23F38-A1F2-471F-98E0-C6DE1AEBF12F}" srcOrd="2" destOrd="0" parTransId="{17EA884A-F050-4FF2-A63C-25427562AEFF}" sibTransId="{64E4F122-C734-4ED5-9C4A-68B5D8E7C6F8}"/>
    <dgm:cxn modelId="{A9C30D8E-AC10-457E-9746-EA92AE98A506}" srcId="{0BA5053C-3EC7-4A3C-BAA0-47C58BF904D9}" destId="{8E260554-AFFE-4A38-BBF2-A7750DAA260B}" srcOrd="5" destOrd="0" parTransId="{F950F5F0-D920-43FC-8367-C4EA8C819200}" sibTransId="{27528667-6C26-4DD9-A6EE-4463E71C98D4}"/>
    <dgm:cxn modelId="{4E019199-7271-4C72-B969-AAB2488B008D}" srcId="{0BA5053C-3EC7-4A3C-BAA0-47C58BF904D9}" destId="{909B8804-8464-4911-AC28-0F8F26AB8D13}" srcOrd="3" destOrd="0" parTransId="{174C0D9D-4B78-4A78-914C-EFDE9872158B}" sibTransId="{34BF6245-6E3C-44C4-8196-4DCDE0ACA2DB}"/>
    <dgm:cxn modelId="{C383A199-A8C9-4744-9CC0-805A5E1A21A5}" type="presOf" srcId="{8E260554-AFFE-4A38-BBF2-A7750DAA260B}" destId="{8F927574-37D8-4398-ABA1-774485439B78}" srcOrd="0" destOrd="0" presId="urn:microsoft.com/office/officeart/2008/layout/VerticalCurvedList"/>
    <dgm:cxn modelId="{C5A326A3-0534-4B96-8165-D3130318A262}" type="presOf" srcId="{909B8804-8464-4911-AC28-0F8F26AB8D13}" destId="{4B3EDB1C-A305-4234-8083-B740C3A50B4B}" srcOrd="0" destOrd="0" presId="urn:microsoft.com/office/officeart/2008/layout/VerticalCurvedList"/>
    <dgm:cxn modelId="{40B38CB2-F113-470E-94FF-3E4145278BC6}" type="presOf" srcId="{389BF807-8CA4-4BDF-AD02-8862A1C9D83F}" destId="{4073BDF6-6498-4F85-9052-520A8642861A}" srcOrd="0" destOrd="0" presId="urn:microsoft.com/office/officeart/2008/layout/VerticalCurvedList"/>
    <dgm:cxn modelId="{3C55FAD0-C589-46AB-8E5D-73CB08FB89D5}" type="presOf" srcId="{30EFFA83-48D4-410F-87FC-AC3D4FE987C9}" destId="{2142613A-D364-41F1-A86E-EFE046F7BC48}" srcOrd="0" destOrd="0" presId="urn:microsoft.com/office/officeart/2008/layout/VerticalCurvedList"/>
    <dgm:cxn modelId="{3A392FFD-0A51-496D-945F-0A76324C1938}" srcId="{0BA5053C-3EC7-4A3C-BAA0-47C58BF904D9}" destId="{389BF807-8CA4-4BDF-AD02-8862A1C9D83F}" srcOrd="0" destOrd="0" parTransId="{9E7DAEA0-69A7-446C-90AE-8170A87001AA}" sibTransId="{78E62825-39AF-4507-A14A-CC3B338142F8}"/>
    <dgm:cxn modelId="{158E5857-3F64-4EED-8A87-8772686D8F06}" type="presParOf" srcId="{7FA5E93B-D8AC-48E3-B095-EE1E6FEA58E3}" destId="{71CCD734-9822-4374-B6B9-0385D7B31AF0}" srcOrd="0" destOrd="0" presId="urn:microsoft.com/office/officeart/2008/layout/VerticalCurvedList"/>
    <dgm:cxn modelId="{FDF22095-4213-4D15-9FB5-F54098078AB9}" type="presParOf" srcId="{71CCD734-9822-4374-B6B9-0385D7B31AF0}" destId="{D0502E06-7431-4197-8F9B-F3F456A8A7E3}" srcOrd="0" destOrd="0" presId="urn:microsoft.com/office/officeart/2008/layout/VerticalCurvedList"/>
    <dgm:cxn modelId="{9CB05B07-CF44-4FFE-990D-D431A9F6A98A}" type="presParOf" srcId="{D0502E06-7431-4197-8F9B-F3F456A8A7E3}" destId="{557168D1-2BDF-4B72-8ADD-DE3235DE833D}" srcOrd="0" destOrd="0" presId="urn:microsoft.com/office/officeart/2008/layout/VerticalCurvedList"/>
    <dgm:cxn modelId="{CCF4E0EA-DBC8-4138-92E3-62917F47A360}" type="presParOf" srcId="{D0502E06-7431-4197-8F9B-F3F456A8A7E3}" destId="{340C1549-DBDC-4662-8377-6BBB64AF18D5}" srcOrd="1" destOrd="0" presId="urn:microsoft.com/office/officeart/2008/layout/VerticalCurvedList"/>
    <dgm:cxn modelId="{F5B7A870-4942-4696-8DAD-3E9A629653C2}" type="presParOf" srcId="{D0502E06-7431-4197-8F9B-F3F456A8A7E3}" destId="{FEA1281D-4717-4485-AC93-5BF21FB6919A}" srcOrd="2" destOrd="0" presId="urn:microsoft.com/office/officeart/2008/layout/VerticalCurvedList"/>
    <dgm:cxn modelId="{0ED286E9-932A-42E6-AB54-18DB7FCEF220}" type="presParOf" srcId="{D0502E06-7431-4197-8F9B-F3F456A8A7E3}" destId="{06ECE55E-8D98-452E-8529-77080F26914B}" srcOrd="3" destOrd="0" presId="urn:microsoft.com/office/officeart/2008/layout/VerticalCurvedList"/>
    <dgm:cxn modelId="{2EB9B0EB-5DC5-41AC-8CF1-00E8E61657DC}" type="presParOf" srcId="{71CCD734-9822-4374-B6B9-0385D7B31AF0}" destId="{4073BDF6-6498-4F85-9052-520A8642861A}" srcOrd="1" destOrd="0" presId="urn:microsoft.com/office/officeart/2008/layout/VerticalCurvedList"/>
    <dgm:cxn modelId="{73536E13-142C-4921-A44C-A3344C2A6C70}" type="presParOf" srcId="{71CCD734-9822-4374-B6B9-0385D7B31AF0}" destId="{C6FC4E32-E1CD-4D1E-B63E-7CB8A16CA518}" srcOrd="2" destOrd="0" presId="urn:microsoft.com/office/officeart/2008/layout/VerticalCurvedList"/>
    <dgm:cxn modelId="{D36B291C-7EB0-4262-89D8-B1313DE51CF0}" type="presParOf" srcId="{C6FC4E32-E1CD-4D1E-B63E-7CB8A16CA518}" destId="{E316FA02-440B-4678-892E-B74754FEF8F9}" srcOrd="0" destOrd="0" presId="urn:microsoft.com/office/officeart/2008/layout/VerticalCurvedList"/>
    <dgm:cxn modelId="{964D548F-DC8E-40CA-8CA3-EA9D445C2C8A}" type="presParOf" srcId="{71CCD734-9822-4374-B6B9-0385D7B31AF0}" destId="{F4D5897E-8751-41D7-973E-7B807E7BF8F1}" srcOrd="3" destOrd="0" presId="urn:microsoft.com/office/officeart/2008/layout/VerticalCurvedList"/>
    <dgm:cxn modelId="{3FE63725-93B2-4D43-80FE-10621EDB15A7}" type="presParOf" srcId="{71CCD734-9822-4374-B6B9-0385D7B31AF0}" destId="{3D2B2A67-C7DC-4B1F-A346-B95178508B82}" srcOrd="4" destOrd="0" presId="urn:microsoft.com/office/officeart/2008/layout/VerticalCurvedList"/>
    <dgm:cxn modelId="{C4FD5C78-E7EB-4905-AEF1-05B9738D2C58}" type="presParOf" srcId="{3D2B2A67-C7DC-4B1F-A346-B95178508B82}" destId="{BC14D7BE-3AC2-4C4E-98BD-B207D4FD7262}" srcOrd="0" destOrd="0" presId="urn:microsoft.com/office/officeart/2008/layout/VerticalCurvedList"/>
    <dgm:cxn modelId="{2E081362-4B23-41E0-BBDD-0FCCBA41A7E8}" type="presParOf" srcId="{71CCD734-9822-4374-B6B9-0385D7B31AF0}" destId="{626642E3-DD3D-4F1E-80E8-12AC8B6DF5B6}" srcOrd="5" destOrd="0" presId="urn:microsoft.com/office/officeart/2008/layout/VerticalCurvedList"/>
    <dgm:cxn modelId="{C9514AEF-7106-43FE-B346-1ED0B2E9F98D}" type="presParOf" srcId="{71CCD734-9822-4374-B6B9-0385D7B31AF0}" destId="{6FCC082D-BEFD-4759-BB47-67E5ED0EA18D}" srcOrd="6" destOrd="0" presId="urn:microsoft.com/office/officeart/2008/layout/VerticalCurvedList"/>
    <dgm:cxn modelId="{7C29423D-E952-4BD6-9C06-C8F0989CF1D2}" type="presParOf" srcId="{6FCC082D-BEFD-4759-BB47-67E5ED0EA18D}" destId="{DE301211-3193-4604-9717-C510413957BE}" srcOrd="0" destOrd="0" presId="urn:microsoft.com/office/officeart/2008/layout/VerticalCurvedList"/>
    <dgm:cxn modelId="{EAD6B9C6-5CC7-4F4A-A5B1-6DC2892A9051}" type="presParOf" srcId="{71CCD734-9822-4374-B6B9-0385D7B31AF0}" destId="{4B3EDB1C-A305-4234-8083-B740C3A50B4B}" srcOrd="7" destOrd="0" presId="urn:microsoft.com/office/officeart/2008/layout/VerticalCurvedList"/>
    <dgm:cxn modelId="{21A00116-A690-481B-A557-C8C085587DA5}" type="presParOf" srcId="{71CCD734-9822-4374-B6B9-0385D7B31AF0}" destId="{8297ECD6-1E06-43FC-B543-499445CCF279}" srcOrd="8" destOrd="0" presId="urn:microsoft.com/office/officeart/2008/layout/VerticalCurvedList"/>
    <dgm:cxn modelId="{9CA9E99A-2196-4CAC-B825-01D18368A53D}" type="presParOf" srcId="{8297ECD6-1E06-43FC-B543-499445CCF279}" destId="{8CE46249-9DCE-4159-9C96-62DB3B34DBB7}" srcOrd="0" destOrd="0" presId="urn:microsoft.com/office/officeart/2008/layout/VerticalCurvedList"/>
    <dgm:cxn modelId="{D32B3B82-F913-4E70-AE5E-EBC88CD6DDBD}" type="presParOf" srcId="{71CCD734-9822-4374-B6B9-0385D7B31AF0}" destId="{2142613A-D364-41F1-A86E-EFE046F7BC48}" srcOrd="9" destOrd="0" presId="urn:microsoft.com/office/officeart/2008/layout/VerticalCurvedList"/>
    <dgm:cxn modelId="{A1229864-14B4-4C39-8B90-129E9FC8A03A}" type="presParOf" srcId="{71CCD734-9822-4374-B6B9-0385D7B31AF0}" destId="{FE000A19-EB22-441B-8338-AAF9A95ACCED}" srcOrd="10" destOrd="0" presId="urn:microsoft.com/office/officeart/2008/layout/VerticalCurvedList"/>
    <dgm:cxn modelId="{23AEF929-A9EA-49FE-93A9-9E070FBE95E9}" type="presParOf" srcId="{FE000A19-EB22-441B-8338-AAF9A95ACCED}" destId="{82F05BFD-CB17-4144-BDFB-6921EC0859C3}" srcOrd="0" destOrd="0" presId="urn:microsoft.com/office/officeart/2008/layout/VerticalCurvedList"/>
    <dgm:cxn modelId="{3EAB9789-3C99-4C29-A53C-8B9F2389581C}" type="presParOf" srcId="{71CCD734-9822-4374-B6B9-0385D7B31AF0}" destId="{8F927574-37D8-4398-ABA1-774485439B78}" srcOrd="11" destOrd="0" presId="urn:microsoft.com/office/officeart/2008/layout/VerticalCurvedList"/>
    <dgm:cxn modelId="{4B820B9D-B4F0-4FB7-8251-46339A380099}" type="presParOf" srcId="{71CCD734-9822-4374-B6B9-0385D7B31AF0}" destId="{CBA0962A-6350-4B12-ABFC-91801FA2C3F9}" srcOrd="12" destOrd="0" presId="urn:microsoft.com/office/officeart/2008/layout/VerticalCurvedList"/>
    <dgm:cxn modelId="{588B1C86-DC26-43DE-A094-90097BFA1EC6}" type="presParOf" srcId="{CBA0962A-6350-4B12-ABFC-91801FA2C3F9}" destId="{502EAB5E-2123-4B5E-A2DE-ABB1E8AE172D}" srcOrd="0" destOrd="0" presId="urn:microsoft.com/office/officeart/2008/layout/VerticalCurvedList"/>
    <dgm:cxn modelId="{8C27ED41-2FF0-4A7E-A48D-3682AFE1AC8B}" type="presParOf" srcId="{71CCD734-9822-4374-B6B9-0385D7B31AF0}" destId="{EEA68E8F-8E1F-44B2-BF24-9E93BCC9ABA8}" srcOrd="13" destOrd="0" presId="urn:microsoft.com/office/officeart/2008/layout/VerticalCurvedList"/>
    <dgm:cxn modelId="{9A38A1F1-AF57-4976-B0CA-EB944DA257D9}" type="presParOf" srcId="{71CCD734-9822-4374-B6B9-0385D7B31AF0}" destId="{D353C4DD-3DC4-4F21-ABF4-8E1E1767DA56}" srcOrd="14" destOrd="0" presId="urn:microsoft.com/office/officeart/2008/layout/VerticalCurvedList"/>
    <dgm:cxn modelId="{A32AABD6-12EF-43E7-8983-AD62B51C4E83}" type="presParOf" srcId="{D353C4DD-3DC4-4F21-ABF4-8E1E1767DA56}" destId="{4CDCDF39-74BD-44AC-8BE2-1A539D9BAD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57CBF5-7026-4B92-9743-615AFA70FB8A}" type="doc">
      <dgm:prSet loTypeId="urn:microsoft.com/office/officeart/2011/layout/HexagonRadial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777A4E59-AB27-47CB-9B95-5A63B41A2A13}">
      <dgm:prSet phldrT="[Текст]" custT="1"/>
      <dgm:spPr>
        <a:solidFill>
          <a:schemeClr val="accent1"/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/>
            <a:t>Управляющая компания </a:t>
          </a:r>
        </a:p>
        <a:p>
          <a:r>
            <a:rPr lang="ru-RU" sz="1600" b="1" dirty="0"/>
            <a:t>НП «Дубна»</a:t>
          </a:r>
        </a:p>
      </dgm:t>
    </dgm:pt>
    <dgm:pt modelId="{295BDF5C-55A8-440D-9725-E5EFC44AC9F9}" type="parTrans" cxnId="{D89A31C6-3C26-4A6C-91EF-073BD094EE49}">
      <dgm:prSet/>
      <dgm:spPr/>
      <dgm:t>
        <a:bodyPr/>
        <a:lstStyle/>
        <a:p>
          <a:endParaRPr lang="ru-RU"/>
        </a:p>
      </dgm:t>
    </dgm:pt>
    <dgm:pt modelId="{55F85B6C-EC2A-4AD3-BA0C-C329A754AD28}" type="sibTrans" cxnId="{D89A31C6-3C26-4A6C-91EF-073BD094EE49}">
      <dgm:prSet/>
      <dgm:spPr/>
      <dgm:t>
        <a:bodyPr/>
        <a:lstStyle/>
        <a:p>
          <a:endParaRPr lang="ru-RU"/>
        </a:p>
      </dgm:t>
    </dgm:pt>
    <dgm:pt modelId="{775A16C6-5657-44C6-8090-F64EC8570934}">
      <dgm:prSet phldrT="[Текст]" custT="1"/>
      <dgm:spPr>
        <a:solidFill>
          <a:schemeClr val="tx2">
            <a:lumMod val="75000"/>
          </a:schemeClr>
        </a:solidFill>
        <a:ln>
          <a:noFill/>
        </a:ln>
        <a:effectLst>
          <a:glow>
            <a:schemeClr val="accent4">
              <a:satMod val="175000"/>
            </a:schemeClr>
          </a:glow>
        </a:effectLst>
      </dgm:spPr>
      <dgm:t>
        <a:bodyPr/>
        <a:lstStyle/>
        <a:p>
          <a:r>
            <a:rPr lang="ru-RU" sz="1200" b="1" dirty="0"/>
            <a:t>Венчурный фонд </a:t>
          </a:r>
        </a:p>
        <a:p>
          <a:r>
            <a:rPr lang="ru-RU" sz="1200" b="1" dirty="0"/>
            <a:t>КСИ «</a:t>
          </a:r>
          <a:r>
            <a:rPr lang="ru-RU" sz="1200" b="1" dirty="0" err="1"/>
            <a:t>Венчурс</a:t>
          </a:r>
          <a:r>
            <a:rPr lang="ru-RU" sz="1200" b="1" dirty="0"/>
            <a:t>»</a:t>
          </a:r>
        </a:p>
      </dgm:t>
    </dgm:pt>
    <dgm:pt modelId="{67B75E8F-4C6A-4B1E-BD7C-697D37434168}" type="parTrans" cxnId="{B3E8D514-A0D9-4AAE-B668-A02097DF3A24}">
      <dgm:prSet/>
      <dgm:spPr/>
      <dgm:t>
        <a:bodyPr/>
        <a:lstStyle/>
        <a:p>
          <a:endParaRPr lang="ru-RU"/>
        </a:p>
      </dgm:t>
    </dgm:pt>
    <dgm:pt modelId="{AE5397C0-51D0-4202-B434-96496ABC7F21}" type="sibTrans" cxnId="{B3E8D514-A0D9-4AAE-B668-A02097DF3A24}">
      <dgm:prSet/>
      <dgm:spPr/>
      <dgm:t>
        <a:bodyPr/>
        <a:lstStyle/>
        <a:p>
          <a:endParaRPr lang="ru-RU"/>
        </a:p>
      </dgm:t>
    </dgm:pt>
    <dgm:pt modelId="{C7F25507-1BE1-4A51-9329-38BC94289423}">
      <dgm:prSet phldrT="[Текст]" custT="1"/>
      <dgm:spPr>
        <a:solidFill>
          <a:schemeClr val="tx2">
            <a:lumMod val="75000"/>
          </a:schemeClr>
        </a:solidFill>
        <a:ln>
          <a:noFill/>
        </a:ln>
        <a:effectLst>
          <a:glow>
            <a:schemeClr val="accent3">
              <a:satMod val="175000"/>
            </a:schemeClr>
          </a:glow>
          <a:outerShdw dist="50800" sx="1000" sy="1000" algn="ctr" rotWithShape="0">
            <a:schemeClr val="bg1"/>
          </a:outerShdw>
        </a:effectLst>
      </dgm:spPr>
      <dgm:t>
        <a:bodyPr/>
        <a:lstStyle/>
        <a:p>
          <a:r>
            <a:rPr lang="ru-RU" sz="1400" b="1" dirty="0">
              <a:solidFill>
                <a:schemeClr val="bg1"/>
              </a:solidFill>
            </a:rPr>
            <a:t>Производители медицинских изделий - 21</a:t>
          </a:r>
        </a:p>
      </dgm:t>
    </dgm:pt>
    <dgm:pt modelId="{4FF7E5FC-B30F-4973-976F-E08573D9A448}" type="parTrans" cxnId="{70610BFA-D6DB-4E12-BAFB-5A2EF0BCD960}">
      <dgm:prSet/>
      <dgm:spPr/>
      <dgm:t>
        <a:bodyPr/>
        <a:lstStyle/>
        <a:p>
          <a:endParaRPr lang="ru-RU"/>
        </a:p>
      </dgm:t>
    </dgm:pt>
    <dgm:pt modelId="{F6B00A10-ABAA-4186-BBC7-C919F1DB9C6E}" type="sibTrans" cxnId="{70610BFA-D6DB-4E12-BAFB-5A2EF0BCD960}">
      <dgm:prSet/>
      <dgm:spPr/>
      <dgm:t>
        <a:bodyPr/>
        <a:lstStyle/>
        <a:p>
          <a:endParaRPr lang="ru-RU"/>
        </a:p>
      </dgm:t>
    </dgm:pt>
    <dgm:pt modelId="{4EDE786C-1E87-4A40-9DD9-5727B4896E0C}">
      <dgm:prSet phldrT="[Текст]" custT="1"/>
      <dgm:spPr>
        <a:solidFill>
          <a:schemeClr val="tx2">
            <a:lumMod val="75000"/>
          </a:schemeClr>
        </a:solidFill>
        <a:ln>
          <a:noFill/>
        </a:ln>
        <a:effectLst>
          <a:glow>
            <a:schemeClr val="accent4">
              <a:satMod val="175000"/>
            </a:schemeClr>
          </a:glow>
        </a:effectLst>
      </dgm:spPr>
      <dgm:t>
        <a:bodyPr/>
        <a:lstStyle/>
        <a:p>
          <a:r>
            <a:rPr lang="ru-RU" sz="1200" b="1" dirty="0">
              <a:solidFill>
                <a:schemeClr val="bg1"/>
              </a:solidFill>
            </a:rPr>
            <a:t>Научные организации: </a:t>
          </a:r>
        </a:p>
        <a:p>
          <a:r>
            <a:rPr lang="ru-RU" sz="1200" b="1" dirty="0">
              <a:solidFill>
                <a:schemeClr val="bg1"/>
              </a:solidFill>
            </a:rPr>
            <a:t>ГНЦ Прикладной микробиологии и биотехнологии</a:t>
          </a:r>
          <a:r>
            <a:rPr lang="ru-RU" sz="1200" b="1" baseline="0" dirty="0">
              <a:solidFill>
                <a:schemeClr val="bg1"/>
              </a:solidFill>
            </a:rPr>
            <a:t> </a:t>
          </a:r>
          <a:endParaRPr lang="ru-RU" sz="1200" b="1" dirty="0">
            <a:solidFill>
              <a:schemeClr val="bg1"/>
            </a:solidFill>
          </a:endParaRPr>
        </a:p>
      </dgm:t>
    </dgm:pt>
    <dgm:pt modelId="{9AA7AAD5-3EBC-40FE-8E15-80BA4DBFF8F0}" type="parTrans" cxnId="{671E43ED-4610-4F1D-93B9-D519AAAE3C3A}">
      <dgm:prSet/>
      <dgm:spPr/>
      <dgm:t>
        <a:bodyPr/>
        <a:lstStyle/>
        <a:p>
          <a:endParaRPr lang="ru-RU"/>
        </a:p>
      </dgm:t>
    </dgm:pt>
    <dgm:pt modelId="{7C23430A-3C48-479B-AE40-0BB8D216917F}" type="sibTrans" cxnId="{671E43ED-4610-4F1D-93B9-D519AAAE3C3A}">
      <dgm:prSet/>
      <dgm:spPr/>
      <dgm:t>
        <a:bodyPr/>
        <a:lstStyle/>
        <a:p>
          <a:endParaRPr lang="ru-RU"/>
        </a:p>
      </dgm:t>
    </dgm:pt>
    <dgm:pt modelId="{77A77C2E-4B30-4D07-8596-C4652147EB14}">
      <dgm:prSet phldrT="[Текст]" custT="1"/>
      <dgm:spPr>
        <a:solidFill>
          <a:schemeClr val="tx2">
            <a:lumMod val="75000"/>
          </a:schemeClr>
        </a:solidFill>
        <a:ln>
          <a:noFill/>
        </a:ln>
        <a:effectLst>
          <a:glow>
            <a:schemeClr val="accent3">
              <a:satMod val="175000"/>
            </a:schemeClr>
          </a:glow>
        </a:effectLst>
      </dgm:spPr>
      <dgm:t>
        <a:bodyPr/>
        <a:lstStyle/>
        <a:p>
          <a:r>
            <a:rPr lang="ru-RU" sz="1400" dirty="0"/>
            <a:t>ВУЗы: Университет «Дубна»</a:t>
          </a:r>
          <a:endParaRPr lang="ru-RU" sz="1400" b="1" dirty="0"/>
        </a:p>
      </dgm:t>
    </dgm:pt>
    <dgm:pt modelId="{BD729B2E-071A-44C2-BE8C-66E73642DE1E}" type="parTrans" cxnId="{755F2D7B-336C-4700-86F3-5F63FC4A92C9}">
      <dgm:prSet/>
      <dgm:spPr/>
      <dgm:t>
        <a:bodyPr/>
        <a:lstStyle/>
        <a:p>
          <a:endParaRPr lang="ru-RU"/>
        </a:p>
      </dgm:t>
    </dgm:pt>
    <dgm:pt modelId="{A035CC08-2DD5-4334-BC38-46FE4CA2A4DF}" type="sibTrans" cxnId="{755F2D7B-336C-4700-86F3-5F63FC4A92C9}">
      <dgm:prSet/>
      <dgm:spPr/>
      <dgm:t>
        <a:bodyPr/>
        <a:lstStyle/>
        <a:p>
          <a:endParaRPr lang="ru-RU"/>
        </a:p>
      </dgm:t>
    </dgm:pt>
    <dgm:pt modelId="{2E3EF0EF-AF13-9946-933C-D9A8F8A37B96}">
      <dgm:prSet phldrT="[Текст]" custT="1"/>
      <dgm:spPr>
        <a:solidFill>
          <a:schemeClr val="tx2">
            <a:lumMod val="75000"/>
          </a:schemeClr>
        </a:solidFill>
        <a:ln>
          <a:noFill/>
        </a:ln>
        <a:effectLst>
          <a:glow>
            <a:schemeClr val="accent4">
              <a:satMod val="175000"/>
            </a:schemeClr>
          </a:glow>
        </a:effectLst>
      </dgm:spPr>
      <dgm:t>
        <a:bodyPr/>
        <a:lstStyle/>
        <a:p>
          <a:r>
            <a:rPr lang="ru-RU" sz="1200" b="1" dirty="0"/>
            <a:t>Организации инновационной инфраструктуры - 4</a:t>
          </a:r>
        </a:p>
      </dgm:t>
    </dgm:pt>
    <dgm:pt modelId="{868DB02E-3A9E-F34A-A33D-F75C6B0FFD55}" type="parTrans" cxnId="{170B1191-0924-2F4D-A458-6CD7EC4937C9}">
      <dgm:prSet/>
      <dgm:spPr/>
      <dgm:t>
        <a:bodyPr/>
        <a:lstStyle/>
        <a:p>
          <a:endParaRPr lang="ru-RU"/>
        </a:p>
      </dgm:t>
    </dgm:pt>
    <dgm:pt modelId="{87A6F1B1-5DBD-8248-87A8-C747696C669B}" type="sibTrans" cxnId="{170B1191-0924-2F4D-A458-6CD7EC4937C9}">
      <dgm:prSet/>
      <dgm:spPr/>
      <dgm:t>
        <a:bodyPr/>
        <a:lstStyle/>
        <a:p>
          <a:endParaRPr lang="ru-RU"/>
        </a:p>
      </dgm:t>
    </dgm:pt>
    <dgm:pt modelId="{991E45DD-3AB3-644C-8611-70040B781FBA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400" b="1" dirty="0"/>
            <a:t>Поставщики технологических услуг - 5</a:t>
          </a:r>
        </a:p>
      </dgm:t>
    </dgm:pt>
    <dgm:pt modelId="{6647A916-2BC4-344D-9C09-648AB8F65EE1}" type="parTrans" cxnId="{171C0E71-3901-634C-8F9A-ECC36CA93737}">
      <dgm:prSet/>
      <dgm:spPr/>
      <dgm:t>
        <a:bodyPr/>
        <a:lstStyle/>
        <a:p>
          <a:endParaRPr lang="ru-RU"/>
        </a:p>
      </dgm:t>
    </dgm:pt>
    <dgm:pt modelId="{968FE87C-9823-D64C-B7DA-C6FE337DE82B}" type="sibTrans" cxnId="{171C0E71-3901-634C-8F9A-ECC36CA93737}">
      <dgm:prSet/>
      <dgm:spPr/>
      <dgm:t>
        <a:bodyPr/>
        <a:lstStyle/>
        <a:p>
          <a:endParaRPr lang="ru-RU"/>
        </a:p>
      </dgm:t>
    </dgm:pt>
    <dgm:pt modelId="{4FA7CD09-B69A-43C3-9E64-DF4433452991}" type="pres">
      <dgm:prSet presAssocID="{3657CBF5-7026-4B92-9743-615AFA70FB8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60A4245-B940-4E7E-B027-8F65EB021969}" type="pres">
      <dgm:prSet presAssocID="{777A4E59-AB27-47CB-9B95-5A63B41A2A13}" presName="Parent" presStyleLbl="node0" presStyleIdx="0" presStyleCnt="1" custScaleX="110166">
        <dgm:presLayoutVars>
          <dgm:chMax val="6"/>
          <dgm:chPref val="6"/>
        </dgm:presLayoutVars>
      </dgm:prSet>
      <dgm:spPr/>
    </dgm:pt>
    <dgm:pt modelId="{B4BFDFF4-C41C-9C45-B432-C78AE3CC0B82}" type="pres">
      <dgm:prSet presAssocID="{C7F25507-1BE1-4A51-9329-38BC94289423}" presName="Accent1" presStyleCnt="0"/>
      <dgm:spPr/>
    </dgm:pt>
    <dgm:pt modelId="{75C03BA2-CC78-4985-B36C-00835E048B06}" type="pres">
      <dgm:prSet presAssocID="{C7F25507-1BE1-4A51-9329-38BC94289423}" presName="Accent" presStyleLbl="bgShp" presStyleIdx="0" presStyleCnt="6"/>
      <dgm:spPr/>
    </dgm:pt>
    <dgm:pt modelId="{EC74E12E-1014-EF44-B0EB-FD15FB1A615C}" type="pres">
      <dgm:prSet presAssocID="{C7F25507-1BE1-4A51-9329-38BC94289423}" presName="Child1" presStyleLbl="node1" presStyleIdx="0" presStyleCnt="6" custScaleX="125067" custScaleY="101135" custLinFactNeighborX="-1285" custLinFactNeighborY="6917">
        <dgm:presLayoutVars>
          <dgm:chMax val="0"/>
          <dgm:chPref val="0"/>
          <dgm:bulletEnabled val="1"/>
        </dgm:presLayoutVars>
      </dgm:prSet>
      <dgm:spPr/>
    </dgm:pt>
    <dgm:pt modelId="{6262C6E2-AD4C-574E-B258-AB54AB711123}" type="pres">
      <dgm:prSet presAssocID="{2E3EF0EF-AF13-9946-933C-D9A8F8A37B96}" presName="Accent2" presStyleCnt="0"/>
      <dgm:spPr/>
    </dgm:pt>
    <dgm:pt modelId="{FD43FAA2-1936-BA40-A23B-F10C11D36E75}" type="pres">
      <dgm:prSet presAssocID="{2E3EF0EF-AF13-9946-933C-D9A8F8A37B96}" presName="Accent" presStyleLbl="bgShp" presStyleIdx="1" presStyleCnt="6"/>
      <dgm:spPr/>
    </dgm:pt>
    <dgm:pt modelId="{D4B15B1C-A584-E34C-BC5A-0E49B92AC7F1}" type="pres">
      <dgm:prSet presAssocID="{2E3EF0EF-AF13-9946-933C-D9A8F8A37B96}" presName="Child2" presStyleLbl="node1" presStyleIdx="1" presStyleCnt="6" custScaleX="120070" custScaleY="113257" custLinFactNeighborX="11765" custLinFactNeighborY="-2688">
        <dgm:presLayoutVars>
          <dgm:chMax val="0"/>
          <dgm:chPref val="0"/>
          <dgm:bulletEnabled val="1"/>
        </dgm:presLayoutVars>
      </dgm:prSet>
      <dgm:spPr/>
    </dgm:pt>
    <dgm:pt modelId="{8AE43F95-6665-45D9-87E2-D91BD1D900F5}" type="pres">
      <dgm:prSet presAssocID="{775A16C6-5657-44C6-8090-F64EC8570934}" presName="Accent3" presStyleCnt="0"/>
      <dgm:spPr/>
    </dgm:pt>
    <dgm:pt modelId="{0EDD3F60-84A9-4BEE-806C-DA5A41EEDB9F}" type="pres">
      <dgm:prSet presAssocID="{775A16C6-5657-44C6-8090-F64EC8570934}" presName="Accent" presStyleLbl="bgShp" presStyleIdx="2" presStyleCnt="6"/>
      <dgm:spPr/>
    </dgm:pt>
    <dgm:pt modelId="{99A003CE-EC3B-4367-A8C3-E78F55FB5C36}" type="pres">
      <dgm:prSet presAssocID="{775A16C6-5657-44C6-8090-F64EC8570934}" presName="Child3" presStyleLbl="node1" presStyleIdx="2" presStyleCnt="6" custScaleX="125945" custScaleY="117413" custLinFactNeighborX="15144" custLinFactNeighborY="915">
        <dgm:presLayoutVars>
          <dgm:chMax val="0"/>
          <dgm:chPref val="0"/>
          <dgm:bulletEnabled val="1"/>
        </dgm:presLayoutVars>
      </dgm:prSet>
      <dgm:spPr/>
    </dgm:pt>
    <dgm:pt modelId="{60DEDA6B-D271-475A-B0E5-5ADFB8229C81}" type="pres">
      <dgm:prSet presAssocID="{77A77C2E-4B30-4D07-8596-C4652147EB14}" presName="Accent4" presStyleCnt="0"/>
      <dgm:spPr/>
    </dgm:pt>
    <dgm:pt modelId="{C99248E8-3593-4C61-93C3-1914C4B47193}" type="pres">
      <dgm:prSet presAssocID="{77A77C2E-4B30-4D07-8596-C4652147EB14}" presName="Accent" presStyleLbl="bgShp" presStyleIdx="3" presStyleCnt="6"/>
      <dgm:spPr/>
    </dgm:pt>
    <dgm:pt modelId="{6422A053-07A7-47DD-A6E1-73352AEDF6C8}" type="pres">
      <dgm:prSet presAssocID="{77A77C2E-4B30-4D07-8596-C4652147EB14}" presName="Child4" presStyleLbl="node1" presStyleIdx="3" presStyleCnt="6" custScaleX="124966" custLinFactNeighborX="441" custLinFactNeighborY="5547">
        <dgm:presLayoutVars>
          <dgm:chMax val="0"/>
          <dgm:chPref val="0"/>
          <dgm:bulletEnabled val="1"/>
        </dgm:presLayoutVars>
      </dgm:prSet>
      <dgm:spPr/>
    </dgm:pt>
    <dgm:pt modelId="{7B193F5C-F3E6-45CA-8D8F-1FA26ADC5C3E}" type="pres">
      <dgm:prSet presAssocID="{4EDE786C-1E87-4A40-9DD9-5727B4896E0C}" presName="Accent5" presStyleCnt="0"/>
      <dgm:spPr/>
    </dgm:pt>
    <dgm:pt modelId="{10B2FE76-FD37-4E4F-B64D-92E3D7522D19}" type="pres">
      <dgm:prSet presAssocID="{4EDE786C-1E87-4A40-9DD9-5727B4896E0C}" presName="Accent" presStyleLbl="bgShp" presStyleIdx="4" presStyleCnt="6"/>
      <dgm:spPr/>
    </dgm:pt>
    <dgm:pt modelId="{03716E0E-03AF-4372-A950-9655A4F45849}" type="pres">
      <dgm:prSet presAssocID="{4EDE786C-1E87-4A40-9DD9-5727B4896E0C}" presName="Child5" presStyleLbl="node1" presStyleIdx="4" presStyleCnt="6" custScaleX="116062" custScaleY="102389" custLinFactNeighborX="-12754" custLinFactNeighborY="-4107">
        <dgm:presLayoutVars>
          <dgm:chMax val="0"/>
          <dgm:chPref val="0"/>
          <dgm:bulletEnabled val="1"/>
        </dgm:presLayoutVars>
      </dgm:prSet>
      <dgm:spPr/>
    </dgm:pt>
    <dgm:pt modelId="{32EE408D-B2B8-8E47-988E-606081858FB8}" type="pres">
      <dgm:prSet presAssocID="{991E45DD-3AB3-644C-8611-70040B781FBA}" presName="Accent6" presStyleCnt="0"/>
      <dgm:spPr/>
    </dgm:pt>
    <dgm:pt modelId="{86426808-FA5B-C040-8A29-43BDB42158B7}" type="pres">
      <dgm:prSet presAssocID="{991E45DD-3AB3-644C-8611-70040B781FBA}" presName="Accent" presStyleLbl="bgShp" presStyleIdx="5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7BD6C39-7911-D847-9D95-CFF6EB3D26AF}" type="pres">
      <dgm:prSet presAssocID="{991E45DD-3AB3-644C-8611-70040B781FBA}" presName="Child6" presStyleLbl="node1" presStyleIdx="5" presStyleCnt="6" custScaleX="116087" custScaleY="116990" custLinFactNeighborX="-9200" custLinFactNeighborY="1747">
        <dgm:presLayoutVars>
          <dgm:chMax val="0"/>
          <dgm:chPref val="0"/>
          <dgm:bulletEnabled val="1"/>
        </dgm:presLayoutVars>
      </dgm:prSet>
      <dgm:spPr/>
    </dgm:pt>
  </dgm:ptLst>
  <dgm:cxnLst>
    <dgm:cxn modelId="{B3E8D514-A0D9-4AAE-B668-A02097DF3A24}" srcId="{777A4E59-AB27-47CB-9B95-5A63B41A2A13}" destId="{775A16C6-5657-44C6-8090-F64EC8570934}" srcOrd="2" destOrd="0" parTransId="{67B75E8F-4C6A-4B1E-BD7C-697D37434168}" sibTransId="{AE5397C0-51D0-4202-B434-96496ABC7F21}"/>
    <dgm:cxn modelId="{BE66451D-A2FB-4E42-B3E1-3B3E61310259}" type="presOf" srcId="{4EDE786C-1E87-4A40-9DD9-5727B4896E0C}" destId="{03716E0E-03AF-4372-A950-9655A4F45849}" srcOrd="0" destOrd="0" presId="urn:microsoft.com/office/officeart/2011/layout/HexagonRadial"/>
    <dgm:cxn modelId="{026F8866-490B-4080-8B89-4968DAE51523}" type="presOf" srcId="{2E3EF0EF-AF13-9946-933C-D9A8F8A37B96}" destId="{D4B15B1C-A584-E34C-BC5A-0E49B92AC7F1}" srcOrd="0" destOrd="0" presId="urn:microsoft.com/office/officeart/2011/layout/HexagonRadial"/>
    <dgm:cxn modelId="{171C0E71-3901-634C-8F9A-ECC36CA93737}" srcId="{777A4E59-AB27-47CB-9B95-5A63B41A2A13}" destId="{991E45DD-3AB3-644C-8611-70040B781FBA}" srcOrd="5" destOrd="0" parTransId="{6647A916-2BC4-344D-9C09-648AB8F65EE1}" sibTransId="{968FE87C-9823-D64C-B7DA-C6FE337DE82B}"/>
    <dgm:cxn modelId="{CDADE072-967F-4637-B0C8-BFB3FA6D0344}" type="presOf" srcId="{775A16C6-5657-44C6-8090-F64EC8570934}" destId="{99A003CE-EC3B-4367-A8C3-E78F55FB5C36}" srcOrd="0" destOrd="0" presId="urn:microsoft.com/office/officeart/2011/layout/HexagonRadial"/>
    <dgm:cxn modelId="{755F2D7B-336C-4700-86F3-5F63FC4A92C9}" srcId="{777A4E59-AB27-47CB-9B95-5A63B41A2A13}" destId="{77A77C2E-4B30-4D07-8596-C4652147EB14}" srcOrd="3" destOrd="0" parTransId="{BD729B2E-071A-44C2-BE8C-66E73642DE1E}" sibTransId="{A035CC08-2DD5-4334-BC38-46FE4CA2A4DF}"/>
    <dgm:cxn modelId="{E769AD7E-DC38-4190-8E6A-1F9D5CAADEAB}" type="presOf" srcId="{777A4E59-AB27-47CB-9B95-5A63B41A2A13}" destId="{E60A4245-B940-4E7E-B027-8F65EB021969}" srcOrd="0" destOrd="0" presId="urn:microsoft.com/office/officeart/2011/layout/HexagonRadial"/>
    <dgm:cxn modelId="{E53A2F87-0683-4088-B293-A27C3E58E728}" type="presOf" srcId="{C7F25507-1BE1-4A51-9329-38BC94289423}" destId="{EC74E12E-1014-EF44-B0EB-FD15FB1A615C}" srcOrd="0" destOrd="0" presId="urn:microsoft.com/office/officeart/2011/layout/HexagonRadial"/>
    <dgm:cxn modelId="{170B1191-0924-2F4D-A458-6CD7EC4937C9}" srcId="{777A4E59-AB27-47CB-9B95-5A63B41A2A13}" destId="{2E3EF0EF-AF13-9946-933C-D9A8F8A37B96}" srcOrd="1" destOrd="0" parTransId="{868DB02E-3A9E-F34A-A33D-F75C6B0FFD55}" sibTransId="{87A6F1B1-5DBD-8248-87A8-C747696C669B}"/>
    <dgm:cxn modelId="{F53ACDC4-BE40-410B-AD9A-7712F4AA2C8E}" type="presOf" srcId="{77A77C2E-4B30-4D07-8596-C4652147EB14}" destId="{6422A053-07A7-47DD-A6E1-73352AEDF6C8}" srcOrd="0" destOrd="0" presId="urn:microsoft.com/office/officeart/2011/layout/HexagonRadial"/>
    <dgm:cxn modelId="{D89A31C6-3C26-4A6C-91EF-073BD094EE49}" srcId="{3657CBF5-7026-4B92-9743-615AFA70FB8A}" destId="{777A4E59-AB27-47CB-9B95-5A63B41A2A13}" srcOrd="0" destOrd="0" parTransId="{295BDF5C-55A8-440D-9725-E5EFC44AC9F9}" sibTransId="{55F85B6C-EC2A-4AD3-BA0C-C329A754AD28}"/>
    <dgm:cxn modelId="{1A8E35D3-3B8B-46BE-82DA-553D6B8E7C76}" type="presOf" srcId="{991E45DD-3AB3-644C-8611-70040B781FBA}" destId="{E7BD6C39-7911-D847-9D95-CFF6EB3D26AF}" srcOrd="0" destOrd="0" presId="urn:microsoft.com/office/officeart/2011/layout/HexagonRadial"/>
    <dgm:cxn modelId="{671E43ED-4610-4F1D-93B9-D519AAAE3C3A}" srcId="{777A4E59-AB27-47CB-9B95-5A63B41A2A13}" destId="{4EDE786C-1E87-4A40-9DD9-5727B4896E0C}" srcOrd="4" destOrd="0" parTransId="{9AA7AAD5-3EBC-40FE-8E15-80BA4DBFF8F0}" sibTransId="{7C23430A-3C48-479B-AE40-0BB8D216917F}"/>
    <dgm:cxn modelId="{05B7CEF4-4462-4846-A1FF-EEB43BF377D7}" type="presOf" srcId="{3657CBF5-7026-4B92-9743-615AFA70FB8A}" destId="{4FA7CD09-B69A-43C3-9E64-DF4433452991}" srcOrd="0" destOrd="0" presId="urn:microsoft.com/office/officeart/2011/layout/HexagonRadial"/>
    <dgm:cxn modelId="{70610BFA-D6DB-4E12-BAFB-5A2EF0BCD960}" srcId="{777A4E59-AB27-47CB-9B95-5A63B41A2A13}" destId="{C7F25507-1BE1-4A51-9329-38BC94289423}" srcOrd="0" destOrd="0" parTransId="{4FF7E5FC-B30F-4973-976F-E08573D9A448}" sibTransId="{F6B00A10-ABAA-4186-BBC7-C919F1DB9C6E}"/>
    <dgm:cxn modelId="{9B62A1E7-E50D-41CD-92BC-33B93EC2F520}" type="presParOf" srcId="{4FA7CD09-B69A-43C3-9E64-DF4433452991}" destId="{E60A4245-B940-4E7E-B027-8F65EB021969}" srcOrd="0" destOrd="0" presId="urn:microsoft.com/office/officeart/2011/layout/HexagonRadial"/>
    <dgm:cxn modelId="{590466BD-2910-4937-A1A3-E2761C3FFD72}" type="presParOf" srcId="{4FA7CD09-B69A-43C3-9E64-DF4433452991}" destId="{B4BFDFF4-C41C-9C45-B432-C78AE3CC0B82}" srcOrd="1" destOrd="0" presId="urn:microsoft.com/office/officeart/2011/layout/HexagonRadial"/>
    <dgm:cxn modelId="{9115327A-F7D2-41A9-9F26-B634A562F477}" type="presParOf" srcId="{B4BFDFF4-C41C-9C45-B432-C78AE3CC0B82}" destId="{75C03BA2-CC78-4985-B36C-00835E048B06}" srcOrd="0" destOrd="0" presId="urn:microsoft.com/office/officeart/2011/layout/HexagonRadial"/>
    <dgm:cxn modelId="{5BB55B32-F13C-435D-9ABC-CAD5B6B71532}" type="presParOf" srcId="{4FA7CD09-B69A-43C3-9E64-DF4433452991}" destId="{EC74E12E-1014-EF44-B0EB-FD15FB1A615C}" srcOrd="2" destOrd="0" presId="urn:microsoft.com/office/officeart/2011/layout/HexagonRadial"/>
    <dgm:cxn modelId="{590AFD81-46CA-4A51-BE03-DE2AE2237BC9}" type="presParOf" srcId="{4FA7CD09-B69A-43C3-9E64-DF4433452991}" destId="{6262C6E2-AD4C-574E-B258-AB54AB711123}" srcOrd="3" destOrd="0" presId="urn:microsoft.com/office/officeart/2011/layout/HexagonRadial"/>
    <dgm:cxn modelId="{03CFF329-F565-4E54-8831-7A5174BD00E6}" type="presParOf" srcId="{6262C6E2-AD4C-574E-B258-AB54AB711123}" destId="{FD43FAA2-1936-BA40-A23B-F10C11D36E75}" srcOrd="0" destOrd="0" presId="urn:microsoft.com/office/officeart/2011/layout/HexagonRadial"/>
    <dgm:cxn modelId="{7839EE3C-FEB5-4971-B9A4-9834CD76E77C}" type="presParOf" srcId="{4FA7CD09-B69A-43C3-9E64-DF4433452991}" destId="{D4B15B1C-A584-E34C-BC5A-0E49B92AC7F1}" srcOrd="4" destOrd="0" presId="urn:microsoft.com/office/officeart/2011/layout/HexagonRadial"/>
    <dgm:cxn modelId="{84013F44-F3A2-4E15-A048-4C3F07D55E4B}" type="presParOf" srcId="{4FA7CD09-B69A-43C3-9E64-DF4433452991}" destId="{8AE43F95-6665-45D9-87E2-D91BD1D900F5}" srcOrd="5" destOrd="0" presId="urn:microsoft.com/office/officeart/2011/layout/HexagonRadial"/>
    <dgm:cxn modelId="{68D63DAE-4AD4-4356-9BC4-5EA697E455B8}" type="presParOf" srcId="{8AE43F95-6665-45D9-87E2-D91BD1D900F5}" destId="{0EDD3F60-84A9-4BEE-806C-DA5A41EEDB9F}" srcOrd="0" destOrd="0" presId="urn:microsoft.com/office/officeart/2011/layout/HexagonRadial"/>
    <dgm:cxn modelId="{F83098EA-A415-4E4B-8AD1-CDD73E44620F}" type="presParOf" srcId="{4FA7CD09-B69A-43C3-9E64-DF4433452991}" destId="{99A003CE-EC3B-4367-A8C3-E78F55FB5C36}" srcOrd="6" destOrd="0" presId="urn:microsoft.com/office/officeart/2011/layout/HexagonRadial"/>
    <dgm:cxn modelId="{046A5D8D-4F62-4A4E-8047-958DA7F911B8}" type="presParOf" srcId="{4FA7CD09-B69A-43C3-9E64-DF4433452991}" destId="{60DEDA6B-D271-475A-B0E5-5ADFB8229C81}" srcOrd="7" destOrd="0" presId="urn:microsoft.com/office/officeart/2011/layout/HexagonRadial"/>
    <dgm:cxn modelId="{619449D3-73B7-4044-9525-171F282E0F99}" type="presParOf" srcId="{60DEDA6B-D271-475A-B0E5-5ADFB8229C81}" destId="{C99248E8-3593-4C61-93C3-1914C4B47193}" srcOrd="0" destOrd="0" presId="urn:microsoft.com/office/officeart/2011/layout/HexagonRadial"/>
    <dgm:cxn modelId="{3A38F8AB-7F22-432F-BCD7-B9254289883D}" type="presParOf" srcId="{4FA7CD09-B69A-43C3-9E64-DF4433452991}" destId="{6422A053-07A7-47DD-A6E1-73352AEDF6C8}" srcOrd="8" destOrd="0" presId="urn:microsoft.com/office/officeart/2011/layout/HexagonRadial"/>
    <dgm:cxn modelId="{FE383907-B006-406D-B67B-7A29140F01DF}" type="presParOf" srcId="{4FA7CD09-B69A-43C3-9E64-DF4433452991}" destId="{7B193F5C-F3E6-45CA-8D8F-1FA26ADC5C3E}" srcOrd="9" destOrd="0" presId="urn:microsoft.com/office/officeart/2011/layout/HexagonRadial"/>
    <dgm:cxn modelId="{289C19FD-9F38-4C11-998A-F9F0127428E0}" type="presParOf" srcId="{7B193F5C-F3E6-45CA-8D8F-1FA26ADC5C3E}" destId="{10B2FE76-FD37-4E4F-B64D-92E3D7522D19}" srcOrd="0" destOrd="0" presId="urn:microsoft.com/office/officeart/2011/layout/HexagonRadial"/>
    <dgm:cxn modelId="{52540005-639E-498B-94AD-364BF91C6D61}" type="presParOf" srcId="{4FA7CD09-B69A-43C3-9E64-DF4433452991}" destId="{03716E0E-03AF-4372-A950-9655A4F45849}" srcOrd="10" destOrd="0" presId="urn:microsoft.com/office/officeart/2011/layout/HexagonRadial"/>
    <dgm:cxn modelId="{70BA2BDA-7CBE-45AB-86DA-2D783B8E7098}" type="presParOf" srcId="{4FA7CD09-B69A-43C3-9E64-DF4433452991}" destId="{32EE408D-B2B8-8E47-988E-606081858FB8}" srcOrd="11" destOrd="0" presId="urn:microsoft.com/office/officeart/2011/layout/HexagonRadial"/>
    <dgm:cxn modelId="{C0831AF8-B436-4ED6-AED3-11E864D3FFFA}" type="presParOf" srcId="{32EE408D-B2B8-8E47-988E-606081858FB8}" destId="{86426808-FA5B-C040-8A29-43BDB42158B7}" srcOrd="0" destOrd="0" presId="urn:microsoft.com/office/officeart/2011/layout/HexagonRadial"/>
    <dgm:cxn modelId="{B253D90A-10C4-4273-852D-91BE20F9D91B}" type="presParOf" srcId="{4FA7CD09-B69A-43C3-9E64-DF4433452991}" destId="{E7BD6C39-7911-D847-9D95-CFF6EB3D26AF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78BE4-7916-4A42-8B6D-2F3DA682AB25}">
      <dsp:nvSpPr>
        <dsp:cNvPr id="0" name=""/>
        <dsp:cNvSpPr/>
      </dsp:nvSpPr>
      <dsp:spPr>
        <a:xfrm>
          <a:off x="-5780666" y="-884761"/>
          <a:ext cx="6882091" cy="6882091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63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9A11C-E857-463B-8906-CACC6820E1BD}">
      <dsp:nvSpPr>
        <dsp:cNvPr id="0" name=""/>
        <dsp:cNvSpPr/>
      </dsp:nvSpPr>
      <dsp:spPr>
        <a:xfrm>
          <a:off x="410367" y="269227"/>
          <a:ext cx="5638564" cy="538251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7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Финансовая поддержка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410367" y="269227"/>
        <a:ext cx="5638564" cy="538251"/>
      </dsp:txXfrm>
    </dsp:sp>
    <dsp:sp modelId="{022B7AA1-1ED7-4E16-9FB3-467EDCEC8648}">
      <dsp:nvSpPr>
        <dsp:cNvPr id="0" name=""/>
        <dsp:cNvSpPr/>
      </dsp:nvSpPr>
      <dsp:spPr>
        <a:xfrm>
          <a:off x="73960" y="201946"/>
          <a:ext cx="672813" cy="672813"/>
        </a:xfrm>
        <a:prstGeom prst="striped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44B59-B495-43D8-B682-703BAE0A3436}">
      <dsp:nvSpPr>
        <dsp:cNvPr id="0" name=""/>
        <dsp:cNvSpPr/>
      </dsp:nvSpPr>
      <dsp:spPr>
        <a:xfrm>
          <a:off x="853115" y="1076502"/>
          <a:ext cx="5195816" cy="538251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11419"/>
                <a:satOff val="2985"/>
                <a:lumOff val="131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11419"/>
                <a:satOff val="2985"/>
                <a:lumOff val="131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11419"/>
                <a:satOff val="2985"/>
                <a:lumOff val="131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7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Поддержка научно-технической деятельности и инновационной деятельности при осуществлении промышленной политики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853115" y="1076502"/>
        <a:ext cx="5195816" cy="538251"/>
      </dsp:txXfrm>
    </dsp:sp>
    <dsp:sp modelId="{48D0A504-84D2-4AE6-944F-9D27476CE039}">
      <dsp:nvSpPr>
        <dsp:cNvPr id="0" name=""/>
        <dsp:cNvSpPr/>
      </dsp:nvSpPr>
      <dsp:spPr>
        <a:xfrm>
          <a:off x="516708" y="1009220"/>
          <a:ext cx="672813" cy="672813"/>
        </a:xfrm>
        <a:prstGeom prst="striped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11419"/>
              <a:satOff val="2985"/>
              <a:lumOff val="131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9B485-BF98-49DA-BEE8-FC01ED99FEE1}">
      <dsp:nvSpPr>
        <dsp:cNvPr id="0" name=""/>
        <dsp:cNvSpPr/>
      </dsp:nvSpPr>
      <dsp:spPr>
        <a:xfrm>
          <a:off x="1055573" y="1883776"/>
          <a:ext cx="4993358" cy="538251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22839"/>
                <a:satOff val="5970"/>
                <a:lumOff val="263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22839"/>
                <a:satOff val="5970"/>
                <a:lumOff val="263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22839"/>
                <a:satOff val="5970"/>
                <a:lumOff val="263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7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Информационно-консультационная поддержка субъектов деятельности в сфере промышленности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1055573" y="1883776"/>
        <a:ext cx="4993358" cy="538251"/>
      </dsp:txXfrm>
    </dsp:sp>
    <dsp:sp modelId="{5ED8AE57-EDDB-4B4F-B31D-E3BD71EB8276}">
      <dsp:nvSpPr>
        <dsp:cNvPr id="0" name=""/>
        <dsp:cNvSpPr/>
      </dsp:nvSpPr>
      <dsp:spPr>
        <a:xfrm>
          <a:off x="719166" y="1816495"/>
          <a:ext cx="672813" cy="672813"/>
        </a:xfrm>
        <a:prstGeom prst="striped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777D46-9D35-45BF-B2EF-C324B08A459E}">
      <dsp:nvSpPr>
        <dsp:cNvPr id="0" name=""/>
        <dsp:cNvSpPr/>
      </dsp:nvSpPr>
      <dsp:spPr>
        <a:xfrm>
          <a:off x="1055573" y="2690540"/>
          <a:ext cx="4993358" cy="53825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7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Поддержка субъектов деятельности в сфере промышленности в области развития кадрового потенциала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1055573" y="2690540"/>
        <a:ext cx="4993358" cy="538251"/>
      </dsp:txXfrm>
    </dsp:sp>
    <dsp:sp modelId="{2CB5EB1C-25A0-4A64-8078-9EB2DAA5E847}">
      <dsp:nvSpPr>
        <dsp:cNvPr id="0" name=""/>
        <dsp:cNvSpPr/>
      </dsp:nvSpPr>
      <dsp:spPr>
        <a:xfrm>
          <a:off x="719166" y="2623258"/>
          <a:ext cx="672813" cy="672813"/>
        </a:xfrm>
        <a:prstGeom prst="striped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334258"/>
              <a:satOff val="8955"/>
              <a:lumOff val="394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FB802-8793-46CF-BF7D-D7A49F788D1D}">
      <dsp:nvSpPr>
        <dsp:cNvPr id="0" name=""/>
        <dsp:cNvSpPr/>
      </dsp:nvSpPr>
      <dsp:spPr>
        <a:xfrm>
          <a:off x="853115" y="3497814"/>
          <a:ext cx="5195816" cy="538251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22839"/>
                <a:satOff val="5970"/>
                <a:lumOff val="263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22839"/>
                <a:satOff val="5970"/>
                <a:lumOff val="263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22839"/>
                <a:satOff val="5970"/>
                <a:lumOff val="263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7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Поддержка субъектов деятельности в сфере промышленности в области внешнеэкономической деятельности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853115" y="3497814"/>
        <a:ext cx="5195816" cy="538251"/>
      </dsp:txXfrm>
    </dsp:sp>
    <dsp:sp modelId="{EFB66D60-8CF3-470A-987B-B7E3AD44927E}">
      <dsp:nvSpPr>
        <dsp:cNvPr id="0" name=""/>
        <dsp:cNvSpPr/>
      </dsp:nvSpPr>
      <dsp:spPr>
        <a:xfrm>
          <a:off x="516708" y="3430533"/>
          <a:ext cx="672813" cy="672813"/>
        </a:xfrm>
        <a:prstGeom prst="striped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6B31D-410C-418F-8A04-0CB6FBD8B201}">
      <dsp:nvSpPr>
        <dsp:cNvPr id="0" name=""/>
        <dsp:cNvSpPr/>
      </dsp:nvSpPr>
      <dsp:spPr>
        <a:xfrm>
          <a:off x="410367" y="4305089"/>
          <a:ext cx="5638564" cy="538251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11419"/>
                <a:satOff val="2985"/>
                <a:lumOff val="131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11419"/>
                <a:satOff val="2985"/>
                <a:lumOff val="131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11419"/>
                <a:satOff val="2985"/>
                <a:lumOff val="131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7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Устанавливается приоритет промышленной продукции, </a:t>
          </a:r>
          <a:br>
            <a:rPr lang="en-US" sz="1400" kern="1200" dirty="0">
              <a:solidFill>
                <a:schemeClr val="bg1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</a:br>
          <a:r>
            <a:rPr lang="ru-RU" sz="1400" kern="1200" dirty="0">
              <a:solidFill>
                <a:schemeClr val="bg1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произведенной на территории Российской Федерации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410367" y="4305089"/>
        <a:ext cx="5638564" cy="538251"/>
      </dsp:txXfrm>
    </dsp:sp>
    <dsp:sp modelId="{110CEF75-8B50-4116-AC9A-0DFAAA4B8C08}">
      <dsp:nvSpPr>
        <dsp:cNvPr id="0" name=""/>
        <dsp:cNvSpPr/>
      </dsp:nvSpPr>
      <dsp:spPr>
        <a:xfrm>
          <a:off x="73960" y="4237807"/>
          <a:ext cx="672813" cy="672813"/>
        </a:xfrm>
        <a:prstGeom prst="striped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11419"/>
              <a:satOff val="2985"/>
              <a:lumOff val="131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C1549-DBDC-4662-8377-6BBB64AF18D5}">
      <dsp:nvSpPr>
        <dsp:cNvPr id="0" name=""/>
        <dsp:cNvSpPr/>
      </dsp:nvSpPr>
      <dsp:spPr>
        <a:xfrm>
          <a:off x="-6427512" y="-983844"/>
          <a:ext cx="7656321" cy="7656321"/>
        </a:xfrm>
        <a:prstGeom prst="blockArc">
          <a:avLst>
            <a:gd name="adj1" fmla="val 18900000"/>
            <a:gd name="adj2" fmla="val 2700000"/>
            <a:gd name="adj3" fmla="val 28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73BDF6-6498-4F85-9052-520A8642861A}">
      <dsp:nvSpPr>
        <dsp:cNvPr id="0" name=""/>
        <dsp:cNvSpPr/>
      </dsp:nvSpPr>
      <dsp:spPr>
        <a:xfrm>
          <a:off x="399057" y="258605"/>
          <a:ext cx="6041215" cy="516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355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Повышение конкурентоспособности участников</a:t>
          </a:r>
        </a:p>
      </dsp:txBody>
      <dsp:txXfrm>
        <a:off x="399057" y="258605"/>
        <a:ext cx="6041215" cy="516982"/>
      </dsp:txXfrm>
    </dsp:sp>
    <dsp:sp modelId="{E316FA02-440B-4678-892E-B74754FEF8F9}">
      <dsp:nvSpPr>
        <dsp:cNvPr id="0" name=""/>
        <dsp:cNvSpPr/>
      </dsp:nvSpPr>
      <dsp:spPr>
        <a:xfrm>
          <a:off x="75943" y="193982"/>
          <a:ext cx="646228" cy="6462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5897E-8751-41D7-973E-7B807E7BF8F1}">
      <dsp:nvSpPr>
        <dsp:cNvPr id="0" name=""/>
        <dsp:cNvSpPr/>
      </dsp:nvSpPr>
      <dsp:spPr>
        <a:xfrm>
          <a:off x="867231" y="1034534"/>
          <a:ext cx="5573040" cy="516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355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Кооперация участников</a:t>
          </a:r>
        </a:p>
      </dsp:txBody>
      <dsp:txXfrm>
        <a:off x="867231" y="1034534"/>
        <a:ext cx="5573040" cy="516982"/>
      </dsp:txXfrm>
    </dsp:sp>
    <dsp:sp modelId="{BC14D7BE-3AC2-4C4E-98BD-B207D4FD7262}">
      <dsp:nvSpPr>
        <dsp:cNvPr id="0" name=""/>
        <dsp:cNvSpPr/>
      </dsp:nvSpPr>
      <dsp:spPr>
        <a:xfrm>
          <a:off x="544117" y="969911"/>
          <a:ext cx="646228" cy="6462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642E3-DD3D-4F1E-80E8-12AC8B6DF5B6}">
      <dsp:nvSpPr>
        <dsp:cNvPr id="0" name=""/>
        <dsp:cNvSpPr/>
      </dsp:nvSpPr>
      <dsp:spPr>
        <a:xfrm>
          <a:off x="1123789" y="1809895"/>
          <a:ext cx="5316483" cy="516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355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Получение федеральных и региональных мер поддержки</a:t>
          </a:r>
        </a:p>
      </dsp:txBody>
      <dsp:txXfrm>
        <a:off x="1123789" y="1809895"/>
        <a:ext cx="5316483" cy="516982"/>
      </dsp:txXfrm>
    </dsp:sp>
    <dsp:sp modelId="{DE301211-3193-4604-9717-C510413957BE}">
      <dsp:nvSpPr>
        <dsp:cNvPr id="0" name=""/>
        <dsp:cNvSpPr/>
      </dsp:nvSpPr>
      <dsp:spPr>
        <a:xfrm>
          <a:off x="800674" y="1745272"/>
          <a:ext cx="646228" cy="6462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3EDB1C-A305-4234-8083-B740C3A50B4B}">
      <dsp:nvSpPr>
        <dsp:cNvPr id="0" name=""/>
        <dsp:cNvSpPr/>
      </dsp:nvSpPr>
      <dsp:spPr>
        <a:xfrm>
          <a:off x="1205705" y="2585824"/>
          <a:ext cx="5234567" cy="516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355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Продвижение продукции участников на внутреннем и внешнем рынке</a:t>
          </a:r>
        </a:p>
      </dsp:txBody>
      <dsp:txXfrm>
        <a:off x="1205705" y="2585824"/>
        <a:ext cx="5234567" cy="516982"/>
      </dsp:txXfrm>
    </dsp:sp>
    <dsp:sp modelId="{8CE46249-9DCE-4159-9C96-62DB3B34DBB7}">
      <dsp:nvSpPr>
        <dsp:cNvPr id="0" name=""/>
        <dsp:cNvSpPr/>
      </dsp:nvSpPr>
      <dsp:spPr>
        <a:xfrm>
          <a:off x="882591" y="2521201"/>
          <a:ext cx="646228" cy="6462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2613A-D364-41F1-A86E-EFE046F7BC48}">
      <dsp:nvSpPr>
        <dsp:cNvPr id="0" name=""/>
        <dsp:cNvSpPr/>
      </dsp:nvSpPr>
      <dsp:spPr>
        <a:xfrm>
          <a:off x="1123789" y="3361753"/>
          <a:ext cx="5316483" cy="516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355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Организация взаимодействия с органами исполнительной власти</a:t>
          </a:r>
        </a:p>
      </dsp:txBody>
      <dsp:txXfrm>
        <a:off x="1123789" y="3361753"/>
        <a:ext cx="5316483" cy="516982"/>
      </dsp:txXfrm>
    </dsp:sp>
    <dsp:sp modelId="{82F05BFD-CB17-4144-BDFB-6921EC0859C3}">
      <dsp:nvSpPr>
        <dsp:cNvPr id="0" name=""/>
        <dsp:cNvSpPr/>
      </dsp:nvSpPr>
      <dsp:spPr>
        <a:xfrm>
          <a:off x="800674" y="3297131"/>
          <a:ext cx="646228" cy="6462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27574-37D8-4398-ABA1-774485439B78}">
      <dsp:nvSpPr>
        <dsp:cNvPr id="0" name=""/>
        <dsp:cNvSpPr/>
      </dsp:nvSpPr>
      <dsp:spPr>
        <a:xfrm>
          <a:off x="867231" y="4137114"/>
          <a:ext cx="5573040" cy="516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355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Субсидирование участников кластера при реализации совместных проектов</a:t>
          </a:r>
        </a:p>
      </dsp:txBody>
      <dsp:txXfrm>
        <a:off x="867231" y="4137114"/>
        <a:ext cx="5573040" cy="516982"/>
      </dsp:txXfrm>
    </dsp:sp>
    <dsp:sp modelId="{502EAB5E-2123-4B5E-A2DE-ABB1E8AE172D}">
      <dsp:nvSpPr>
        <dsp:cNvPr id="0" name=""/>
        <dsp:cNvSpPr/>
      </dsp:nvSpPr>
      <dsp:spPr>
        <a:xfrm>
          <a:off x="544117" y="4072491"/>
          <a:ext cx="646228" cy="6462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68E8F-8E1F-44B2-BF24-9E93BCC9ABA8}">
      <dsp:nvSpPr>
        <dsp:cNvPr id="0" name=""/>
        <dsp:cNvSpPr/>
      </dsp:nvSpPr>
      <dsp:spPr>
        <a:xfrm>
          <a:off x="399057" y="4913043"/>
          <a:ext cx="6041215" cy="516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355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Получение статуса промышленного кластера</a:t>
          </a:r>
        </a:p>
      </dsp:txBody>
      <dsp:txXfrm>
        <a:off x="399057" y="4913043"/>
        <a:ext cx="6041215" cy="516982"/>
      </dsp:txXfrm>
    </dsp:sp>
    <dsp:sp modelId="{4CDCDF39-74BD-44AC-8BE2-1A539D9BAD5F}">
      <dsp:nvSpPr>
        <dsp:cNvPr id="0" name=""/>
        <dsp:cNvSpPr/>
      </dsp:nvSpPr>
      <dsp:spPr>
        <a:xfrm>
          <a:off x="75943" y="4848421"/>
          <a:ext cx="646228" cy="6462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A4245-B940-4E7E-B027-8F65EB021969}">
      <dsp:nvSpPr>
        <dsp:cNvPr id="0" name=""/>
        <dsp:cNvSpPr/>
      </dsp:nvSpPr>
      <dsp:spPr>
        <a:xfrm>
          <a:off x="1579079" y="1374061"/>
          <a:ext cx="1919133" cy="1506933"/>
        </a:xfrm>
        <a:prstGeom prst="hexagon">
          <a:avLst>
            <a:gd name="adj" fmla="val 28570"/>
            <a:gd name="vf" fmla="val 11547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Управляющая компания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НП «Дубна»</a:t>
          </a:r>
        </a:p>
      </dsp:txBody>
      <dsp:txXfrm>
        <a:off x="1882517" y="1612325"/>
        <a:ext cx="1312257" cy="1030405"/>
      </dsp:txXfrm>
    </dsp:sp>
    <dsp:sp modelId="{FD43FAA2-1936-BA40-A23B-F10C11D36E75}">
      <dsp:nvSpPr>
        <dsp:cNvPr id="0" name=""/>
        <dsp:cNvSpPr/>
      </dsp:nvSpPr>
      <dsp:spPr>
        <a:xfrm>
          <a:off x="2758477" y="653095"/>
          <a:ext cx="657265" cy="56632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4E12E-1014-EF44-B0EB-FD15FB1A615C}">
      <dsp:nvSpPr>
        <dsp:cNvPr id="0" name=""/>
        <dsp:cNvSpPr/>
      </dsp:nvSpPr>
      <dsp:spPr>
        <a:xfrm>
          <a:off x="1630823" y="81922"/>
          <a:ext cx="1785440" cy="1249048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glow>
            <a:schemeClr val="accent3">
              <a:satMod val="175000"/>
            </a:schemeClr>
          </a:glow>
          <a:outerShdw dist="50800" sx="1000" sy="1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</a:rPr>
            <a:t>Производители медицинских изделий - 21</a:t>
          </a:r>
        </a:p>
      </dsp:txBody>
      <dsp:txXfrm>
        <a:off x="1898561" y="269224"/>
        <a:ext cx="1249964" cy="874444"/>
      </dsp:txXfrm>
    </dsp:sp>
    <dsp:sp modelId="{0EDD3F60-84A9-4BEE-806C-DA5A41EEDB9F}">
      <dsp:nvSpPr>
        <dsp:cNvPr id="0" name=""/>
        <dsp:cNvSpPr/>
      </dsp:nvSpPr>
      <dsp:spPr>
        <a:xfrm>
          <a:off x="3525558" y="1711814"/>
          <a:ext cx="657265" cy="56632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15B1C-A584-E34C-BC5A-0E49B92AC7F1}">
      <dsp:nvSpPr>
        <dsp:cNvPr id="0" name=""/>
        <dsp:cNvSpPr/>
      </dsp:nvSpPr>
      <dsp:spPr>
        <a:xfrm>
          <a:off x="3162055" y="648069"/>
          <a:ext cx="1714104" cy="1398758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glow>
            <a:schemeClr val="accent4">
              <a:satMod val="175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Организации инновационной инфраструктуры - 4</a:t>
          </a:r>
        </a:p>
      </dsp:txBody>
      <dsp:txXfrm>
        <a:off x="3438105" y="873334"/>
        <a:ext cx="1162004" cy="948228"/>
      </dsp:txXfrm>
    </dsp:sp>
    <dsp:sp modelId="{C99248E8-3593-4C61-93C3-1914C4B47193}">
      <dsp:nvSpPr>
        <dsp:cNvPr id="0" name=""/>
        <dsp:cNvSpPr/>
      </dsp:nvSpPr>
      <dsp:spPr>
        <a:xfrm>
          <a:off x="2992694" y="2906910"/>
          <a:ext cx="657265" cy="56632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003CE-EC3B-4367-A8C3-E78F55FB5C36}">
      <dsp:nvSpPr>
        <dsp:cNvPr id="0" name=""/>
        <dsp:cNvSpPr/>
      </dsp:nvSpPr>
      <dsp:spPr>
        <a:xfrm>
          <a:off x="3168358" y="2160241"/>
          <a:ext cx="1797975" cy="1450086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glow>
            <a:schemeClr val="accent4">
              <a:satMod val="175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Венчурный фонд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КСИ «</a:t>
          </a:r>
          <a:r>
            <a:rPr lang="ru-RU" sz="1200" b="1" kern="1200" dirty="0" err="1"/>
            <a:t>Венчурс</a:t>
          </a:r>
          <a:r>
            <a:rPr lang="ru-RU" sz="1200" b="1" kern="1200" dirty="0"/>
            <a:t>»</a:t>
          </a:r>
        </a:p>
      </dsp:txBody>
      <dsp:txXfrm>
        <a:off x="3456286" y="2392458"/>
        <a:ext cx="1222119" cy="985652"/>
      </dsp:txXfrm>
    </dsp:sp>
    <dsp:sp modelId="{10B2FE76-FD37-4E4F-B64D-92E3D7522D19}">
      <dsp:nvSpPr>
        <dsp:cNvPr id="0" name=""/>
        <dsp:cNvSpPr/>
      </dsp:nvSpPr>
      <dsp:spPr>
        <a:xfrm>
          <a:off x="1670869" y="3030965"/>
          <a:ext cx="657265" cy="56632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22A053-07A7-47DD-A6E1-73352AEDF6C8}">
      <dsp:nvSpPr>
        <dsp:cNvPr id="0" name=""/>
        <dsp:cNvSpPr/>
      </dsp:nvSpPr>
      <dsp:spPr>
        <a:xfrm>
          <a:off x="1656184" y="3016945"/>
          <a:ext cx="1783998" cy="1235030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glow>
            <a:schemeClr val="accent3">
              <a:satMod val="175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ВУЗы: Университет «Дубна»</a:t>
          </a:r>
          <a:endParaRPr lang="ru-RU" sz="1400" b="1" kern="1200" dirty="0"/>
        </a:p>
      </dsp:txBody>
      <dsp:txXfrm>
        <a:off x="1922467" y="3201288"/>
        <a:ext cx="1251432" cy="866344"/>
      </dsp:txXfrm>
    </dsp:sp>
    <dsp:sp modelId="{86426808-FA5B-C040-8A29-43BDB42158B7}">
      <dsp:nvSpPr>
        <dsp:cNvPr id="0" name=""/>
        <dsp:cNvSpPr/>
      </dsp:nvSpPr>
      <dsp:spPr>
        <a:xfrm>
          <a:off x="891227" y="1972671"/>
          <a:ext cx="657265" cy="566321"/>
        </a:xfrm>
        <a:prstGeom prst="hexagon">
          <a:avLst>
            <a:gd name="adj" fmla="val 289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716E0E-03AF-4372-A950-9655A4F45849}">
      <dsp:nvSpPr>
        <dsp:cNvPr id="0" name=""/>
        <dsp:cNvSpPr/>
      </dsp:nvSpPr>
      <dsp:spPr>
        <a:xfrm>
          <a:off x="216028" y="2191843"/>
          <a:ext cx="1656886" cy="1264535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glow>
            <a:schemeClr val="accent4">
              <a:satMod val="175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bg1"/>
              </a:solidFill>
            </a:rPr>
            <a:t>Научные организации: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bg1"/>
              </a:solidFill>
            </a:rPr>
            <a:t>ГНЦ Прикладной микробиологии и биотехнологии</a:t>
          </a:r>
          <a:r>
            <a:rPr lang="ru-RU" sz="1200" b="1" kern="1200" baseline="0" dirty="0">
              <a:solidFill>
                <a:schemeClr val="bg1"/>
              </a:solidFill>
            </a:rPr>
            <a:t> 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474528" y="2389130"/>
        <a:ext cx="1139886" cy="869961"/>
      </dsp:txXfrm>
    </dsp:sp>
    <dsp:sp modelId="{E7BD6C39-7911-D847-9D95-CFF6EB3D26AF}">
      <dsp:nvSpPr>
        <dsp:cNvPr id="0" name=""/>
        <dsp:cNvSpPr/>
      </dsp:nvSpPr>
      <dsp:spPr>
        <a:xfrm>
          <a:off x="266586" y="678091"/>
          <a:ext cx="1657243" cy="1444862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Поставщики технологических услуг - 5</a:t>
          </a:r>
        </a:p>
      </dsp:txBody>
      <dsp:txXfrm>
        <a:off x="542289" y="918461"/>
        <a:ext cx="1105837" cy="964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42BFF-48B2-4D32-8EA1-EE8CD96E1D23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FE42B-5162-4602-8513-5037970CF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802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1CB41-3F49-44F3-9D8E-608823EA18E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212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1CB41-3F49-44F3-9D8E-608823EA18E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020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F1D85-C2A0-4C7E-B9E3-F0A910CA74AB}" type="slidenum">
              <a:rPr lang="ru-RU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46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" t="64618" r="31295" b="17087"/>
          <a:stretch/>
        </p:blipFill>
        <p:spPr>
          <a:xfrm rot="10800000">
            <a:off x="-5" y="-2"/>
            <a:ext cx="9144001" cy="1287255"/>
          </a:xfrm>
          <a:prstGeom prst="rect">
            <a:avLst/>
          </a:prstGeom>
        </p:spPr>
      </p:pic>
      <p:sp>
        <p:nvSpPr>
          <p:cNvPr id="34" name="Rectangle 33"/>
          <p:cNvSpPr/>
          <p:nvPr userDrawn="1"/>
        </p:nvSpPr>
        <p:spPr>
          <a:xfrm>
            <a:off x="-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6"/>
          <a:stretch/>
        </p:blipFill>
        <p:spPr>
          <a:xfrm>
            <a:off x="-1" y="-125540"/>
            <a:ext cx="9144001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18216" y="3129637"/>
            <a:ext cx="5661828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Состояние и перспективы развития медицинской промышленности </a:t>
            </a:r>
          </a:p>
          <a:p>
            <a:r>
              <a:rPr lang="ru-RU" sz="28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в Московской области</a:t>
            </a:r>
            <a:endParaRPr lang="en-US" sz="28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" name="Рисунок 3" descr="ЛОГО-РУССК-Цветн">
            <a:extLst>
              <a:ext uri="{FF2B5EF4-FFF2-40B4-BE49-F238E27FC236}">
                <a16:creationId xmlns:a16="http://schemas.microsoft.com/office/drawing/2014/main" id="{0C3CC8BE-3AF2-4D75-A91C-7EA3BF42CD3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06" y="210617"/>
            <a:ext cx="1725760" cy="172576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C5D916-DE73-42D3-9F9A-3AF4BCA1B94C}"/>
              </a:ext>
            </a:extLst>
          </p:cNvPr>
          <p:cNvSpPr txBox="1"/>
          <p:nvPr/>
        </p:nvSpPr>
        <p:spPr>
          <a:xfrm>
            <a:off x="82531" y="5809130"/>
            <a:ext cx="5570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А.В. Виленский</a:t>
            </a:r>
          </a:p>
          <a:p>
            <a:r>
              <a:rPr lang="ru-RU" b="1" dirty="0">
                <a:solidFill>
                  <a:srgbClr val="003374"/>
                </a:solidFill>
              </a:rPr>
              <a:t>Исполнительный директор</a:t>
            </a:r>
          </a:p>
          <a:p>
            <a:r>
              <a:rPr lang="ru-RU" b="1" dirty="0">
                <a:solidFill>
                  <a:srgbClr val="003374"/>
                </a:solidFill>
              </a:rPr>
              <a:t>Медико-технического кластера Московской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Untitled-4.jpg"/>
          <p:cNvPicPr>
            <a:picLocks noChangeAspect="1"/>
          </p:cNvPicPr>
          <p:nvPr/>
        </p:nvPicPr>
        <p:blipFill>
          <a:blip r:embed="rId2" cstate="print"/>
          <a:srcRect l="3925" t="5809" r="2669" b="5541"/>
          <a:stretch>
            <a:fillRect/>
          </a:stretch>
        </p:blipFill>
        <p:spPr>
          <a:xfrm>
            <a:off x="5484505" y="2948766"/>
            <a:ext cx="2520280" cy="2304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0129" y="1796638"/>
            <a:ext cx="1131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2015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8601" y="1796638"/>
            <a:ext cx="1131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2020 год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486216489"/>
              </p:ext>
            </p:extLst>
          </p:nvPr>
        </p:nvGraphicFramePr>
        <p:xfrm>
          <a:off x="515953" y="2660734"/>
          <a:ext cx="36004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429816" y="4852325"/>
            <a:ext cx="1584176" cy="553998"/>
          </a:xfrm>
          <a:prstGeom prst="rect">
            <a:avLst/>
          </a:prstGeom>
          <a:solidFill>
            <a:schemeClr val="accent1">
              <a:lumMod val="20000"/>
              <a:lumOff val="80000"/>
              <a:alpha val="42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/>
              <a:t>Доля импортных </a:t>
            </a:r>
          </a:p>
          <a:p>
            <a:r>
              <a:rPr lang="ru-RU" sz="1400" dirty="0"/>
              <a:t>изделий  -  </a:t>
            </a:r>
            <a:r>
              <a:rPr lang="ru-RU" sz="1600" b="1" dirty="0"/>
              <a:t>60%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10005" y="2826816"/>
            <a:ext cx="2304256" cy="553998"/>
          </a:xfrm>
          <a:prstGeom prst="rect">
            <a:avLst/>
          </a:prstGeom>
          <a:solidFill>
            <a:schemeClr val="accent2">
              <a:lumMod val="20000"/>
              <a:lumOff val="80000"/>
              <a:alpha val="37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/>
              <a:t>Доля российских изделий  - </a:t>
            </a:r>
          </a:p>
          <a:p>
            <a:r>
              <a:rPr lang="ru-RU" sz="1600" dirty="0"/>
              <a:t>40 % (108 млрд. </a:t>
            </a:r>
            <a:r>
              <a:rPr lang="ru-RU" sz="1600" dirty="0" err="1"/>
              <a:t>руб</a:t>
            </a:r>
            <a:r>
              <a:rPr lang="ru-RU" sz="1600" dirty="0"/>
              <a:t>)  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678489" y="2188178"/>
            <a:ext cx="2396872" cy="984885"/>
          </a:xfrm>
          <a:prstGeom prst="rect">
            <a:avLst/>
          </a:prstGeom>
          <a:solidFill>
            <a:schemeClr val="accent3">
              <a:lumMod val="40000"/>
              <a:lumOff val="60000"/>
              <a:alpha val="3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/>
              <a:t>Доля изделий участников кластера  в объеме российского производства -  </a:t>
            </a:r>
          </a:p>
          <a:p>
            <a:r>
              <a:rPr lang="ru-RU" sz="1400" dirty="0"/>
              <a:t>        </a:t>
            </a:r>
            <a:r>
              <a:rPr lang="ru-RU" sz="1600" dirty="0"/>
              <a:t>19% (12,9 млрд. руб.)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8409" y="2300694"/>
            <a:ext cx="2160240" cy="553998"/>
          </a:xfrm>
          <a:prstGeom prst="rect">
            <a:avLst/>
          </a:prstGeom>
          <a:solidFill>
            <a:schemeClr val="accent2">
              <a:lumMod val="20000"/>
              <a:lumOff val="80000"/>
              <a:alpha val="1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/>
              <a:t>Доля российских изделий </a:t>
            </a:r>
            <a:r>
              <a:rPr lang="ru-RU" sz="1600" dirty="0"/>
              <a:t>15% (40,5 млрд. руб.)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831307" y="4904015"/>
            <a:ext cx="2304256" cy="553998"/>
          </a:xfrm>
          <a:prstGeom prst="rect">
            <a:avLst/>
          </a:prstGeom>
          <a:solidFill>
            <a:schemeClr val="accent1">
              <a:lumMod val="20000"/>
              <a:lumOff val="80000"/>
              <a:alpha val="42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/>
              <a:t>Доля импортных изделий  - </a:t>
            </a:r>
          </a:p>
          <a:p>
            <a:r>
              <a:rPr lang="ru-RU" sz="1400" dirty="0"/>
              <a:t> </a:t>
            </a:r>
            <a:r>
              <a:rPr lang="ru-RU" sz="1600" dirty="0"/>
              <a:t>85% (229,5 млрд.руб.)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8409" y="55410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87524" y="5825589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Цель  Государственной программы «Развитие фармацевтической и медицинской промышленности» на 2013 – 2020 год: достижение </a:t>
            </a:r>
            <a:r>
              <a:rPr lang="ru-RU" b="1" dirty="0">
                <a:solidFill>
                  <a:srgbClr val="C00000"/>
                </a:solidFill>
              </a:rPr>
              <a:t>40%</a:t>
            </a:r>
            <a:r>
              <a:rPr lang="ru-RU" b="1" dirty="0"/>
              <a:t> доли отечественного производства на российском рынке медицинских изделий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36523" y="326861"/>
            <a:ext cx="5955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Роль участников Кластера на целевом рынке</a:t>
            </a:r>
          </a:p>
        </p:txBody>
      </p:sp>
      <p:pic>
        <p:nvPicPr>
          <p:cNvPr id="22" name="Рисунок 21" descr="ЛОГО-РУССК-Цветн">
            <a:extLst>
              <a:ext uri="{FF2B5EF4-FFF2-40B4-BE49-F238E27FC236}">
                <a16:creationId xmlns:a16="http://schemas.microsoft.com/office/drawing/2014/main" id="{3B452824-20E1-46C2-9AFE-85AC5887BF9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02" y="155675"/>
            <a:ext cx="1725760" cy="172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572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F7C4D6-3E2C-40C3-8347-C3C547975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462" y="2789848"/>
            <a:ext cx="3807646" cy="380764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id="{14504CFC-2E7A-439F-8DED-E1E5DA92B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076" y="1835192"/>
            <a:ext cx="7416824" cy="65932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/>
          <a:p>
            <a:r>
              <a:rPr lang="ru-RU" sz="3600" b="1" dirty="0">
                <a:solidFill>
                  <a:srgbClr val="00337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</a:p>
        </p:txBody>
      </p:sp>
      <p:pic>
        <p:nvPicPr>
          <p:cNvPr id="5" name="Рисунок 4" descr="ЛОГО-РУССК-Цветн">
            <a:extLst>
              <a:ext uri="{FF2B5EF4-FFF2-40B4-BE49-F238E27FC236}">
                <a16:creationId xmlns:a16="http://schemas.microsoft.com/office/drawing/2014/main" id="{7F4CE366-4620-427E-99A2-3CC441AFE01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02" y="155675"/>
            <a:ext cx="1725760" cy="172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2328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Map_Russia_blue.pn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1898" y="1532663"/>
            <a:ext cx="8793737" cy="514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white">
          <a:xfrm>
            <a:off x="2173045" y="136416"/>
            <a:ext cx="6922591" cy="9370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1" hangingPunct="1">
              <a:defRPr sz="28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Calibri" pitchFamily="34" charset="0"/>
              </a:defRPr>
            </a:lvl1pPr>
            <a:lvl2pPr algn="ctr" eaLnBrk="1" hangingPunct="1">
              <a:defRPr sz="3600">
                <a:solidFill>
                  <a:schemeClr val="bg1"/>
                </a:solidFill>
                <a:latin typeface="Tahoma" charset="0"/>
              </a:defRPr>
            </a:lvl2pPr>
            <a:lvl3pPr algn="ctr" eaLnBrk="1" hangingPunct="1">
              <a:defRPr sz="3600">
                <a:solidFill>
                  <a:schemeClr val="bg1"/>
                </a:solidFill>
                <a:latin typeface="Tahoma" charset="0"/>
              </a:defRPr>
            </a:lvl3pPr>
            <a:lvl4pPr algn="ctr" eaLnBrk="1" hangingPunct="1">
              <a:defRPr sz="3600">
                <a:solidFill>
                  <a:schemeClr val="bg1"/>
                </a:solidFill>
                <a:latin typeface="Tahoma" charset="0"/>
              </a:defRPr>
            </a:lvl4pPr>
            <a:lvl5pPr algn="ctr" eaLnBrk="1" hangingPunct="1">
              <a:defRPr sz="3600">
                <a:solidFill>
                  <a:schemeClr val="bg1"/>
                </a:solidFill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ahoma" charset="0"/>
              </a:defRPr>
            </a:lvl9pPr>
          </a:lstStyle>
          <a:p>
            <a:r>
              <a:rPr lang="ru-RU" sz="2400" b="1" dirty="0">
                <a:solidFill>
                  <a:srgbClr val="C00000"/>
                </a:solidFill>
              </a:rPr>
              <a:t>Динамика российского рынка медицинских изделий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(млрд. руб.)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2968696"/>
              </p:ext>
            </p:extLst>
          </p:nvPr>
        </p:nvGraphicFramePr>
        <p:xfrm>
          <a:off x="905312" y="1817692"/>
          <a:ext cx="7424739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742588" y="6103929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endParaRPr lang="ru-RU" dirty="0"/>
          </a:p>
        </p:txBody>
      </p:sp>
      <p:pic>
        <p:nvPicPr>
          <p:cNvPr id="6" name="Рисунок 5" descr="ЛОГО-РУССК-Цветн">
            <a:extLst>
              <a:ext uri="{FF2B5EF4-FFF2-40B4-BE49-F238E27FC236}">
                <a16:creationId xmlns:a16="http://schemas.microsoft.com/office/drawing/2014/main" id="{67F7B99B-A240-474C-9373-EBE543308C0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3" y="210617"/>
            <a:ext cx="1725760" cy="172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6405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/>
          </p:cNvSpPr>
          <p:nvPr/>
        </p:nvSpPr>
        <p:spPr>
          <a:xfrm>
            <a:off x="1229643" y="1304764"/>
            <a:ext cx="6337424" cy="43924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2514" indent="0">
              <a:buFont typeface="Wingdings" pitchFamily="2" charset="2"/>
              <a:buNone/>
            </a:pPr>
            <a:endParaRPr lang="ru-RU" kern="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066758" y="283565"/>
            <a:ext cx="6978684" cy="52965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ahom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ahom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ahom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ahom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ahom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ahom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ahom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ahoma" charset="0"/>
              </a:defRPr>
            </a:lvl9pPr>
          </a:lstStyle>
          <a:p>
            <a:pPr algn="l"/>
            <a:r>
              <a:rPr lang="ru-RU" sz="2400" b="1" kern="0" dirty="0">
                <a:solidFill>
                  <a:srgbClr val="C00000"/>
                </a:solidFill>
                <a:latin typeface="Arial Narrow" panose="020B0606020202030204" pitchFamily="34" charset="0"/>
              </a:rPr>
              <a:t>Динамика производства медицинских изделий в РФ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926647"/>
              </p:ext>
            </p:extLst>
          </p:nvPr>
        </p:nvGraphicFramePr>
        <p:xfrm>
          <a:off x="1304216" y="1821907"/>
          <a:ext cx="7671011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ЛОГО-РУССК-Цветн">
            <a:extLst>
              <a:ext uri="{FF2B5EF4-FFF2-40B4-BE49-F238E27FC236}">
                <a16:creationId xmlns:a16="http://schemas.microsoft.com/office/drawing/2014/main" id="{10A65FD2-08F2-44C1-B570-4384F4EE12F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02" y="155675"/>
            <a:ext cx="1725760" cy="172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8814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99464420"/>
              </p:ext>
            </p:extLst>
          </p:nvPr>
        </p:nvGraphicFramePr>
        <p:xfrm>
          <a:off x="1489934" y="1881434"/>
          <a:ext cx="7589932" cy="4573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435660" y="6454890"/>
            <a:ext cx="42306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Источник: Расчётные данные НТЦ «МЕДИТЭКС» 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10646" y="4895167"/>
            <a:ext cx="17556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~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70 млрд. 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72254" y="1851581"/>
            <a:ext cx="16914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300 млрд. 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85269" y="284848"/>
            <a:ext cx="57587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Структура рынка по основным сегментам</a:t>
            </a:r>
          </a:p>
        </p:txBody>
      </p:sp>
      <p:pic>
        <p:nvPicPr>
          <p:cNvPr id="14" name="Рисунок 13" descr="ЛОГО-РУССК-Цветн">
            <a:extLst>
              <a:ext uri="{FF2B5EF4-FFF2-40B4-BE49-F238E27FC236}">
                <a16:creationId xmlns:a16="http://schemas.microsoft.com/office/drawing/2014/main" id="{60DAC092-5C53-48D7-AA84-02DA894091F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02" y="155675"/>
            <a:ext cx="1725760" cy="172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4266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0144" y="59168"/>
            <a:ext cx="4188093" cy="728097"/>
          </a:xfrm>
          <a:prstGeom prst="rect">
            <a:avLst/>
          </a:prstGeom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rtlCol="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tx2">
                    <a:lumMod val="75000"/>
                  </a:schemeClr>
                </a:solidFill>
                <a:latin typeface="EuropeExt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Промышленная политика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3273888"/>
              </p:ext>
            </p:extLst>
          </p:nvPr>
        </p:nvGraphicFramePr>
        <p:xfrm>
          <a:off x="2777157" y="1523989"/>
          <a:ext cx="612068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http://files.softicons.com/download/business-icons/vista-business-icons-by-lokas-software/png/256x256/506700-factor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82" y="3900253"/>
            <a:ext cx="1765743" cy="176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marinky.com/wp-content/uploads/Russia-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997" y="2388085"/>
            <a:ext cx="2016224" cy="208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ЛОГО-РУССК-Цветн">
            <a:extLst>
              <a:ext uri="{FF2B5EF4-FFF2-40B4-BE49-F238E27FC236}">
                <a16:creationId xmlns:a16="http://schemas.microsoft.com/office/drawing/2014/main" id="{0B1EC5F8-9F69-4AC0-B6E5-D59DF0125813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02" y="155675"/>
            <a:ext cx="1725760" cy="172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4574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861" y="1881435"/>
            <a:ext cx="8141139" cy="4927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410848" y="425308"/>
            <a:ext cx="4824131" cy="36009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Выход на медицинский рынок ЕАЭС</a:t>
            </a:r>
          </a:p>
        </p:txBody>
      </p:sp>
      <p:pic>
        <p:nvPicPr>
          <p:cNvPr id="6" name="Рисунок 5" descr="ЛОГО-РУССК-Цветн">
            <a:extLst>
              <a:ext uri="{FF2B5EF4-FFF2-40B4-BE49-F238E27FC236}">
                <a16:creationId xmlns:a16="http://schemas.microsoft.com/office/drawing/2014/main" id="{2B343BDB-A237-43DE-A5AB-31165C98D0A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02" y="155675"/>
            <a:ext cx="1725760" cy="172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3625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u7.omsk.obr55.ru/files/2016/02/%D0%97%D0%BD%D0%B0%D0%BA-%D0%B2%D0%BD%D0%B8%D0%BC%D0%B0%D0%BD%D0%B8%D1%8F-815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26" y="1988651"/>
            <a:ext cx="1812011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2557" y="1936946"/>
            <a:ext cx="604867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Самая эффективная стратегия в кризисных условиях - </a:t>
            </a:r>
            <a:r>
              <a:rPr lang="ru-RU" b="1" dirty="0">
                <a:solidFill>
                  <a:srgbClr val="FF0000"/>
                </a:solidFill>
              </a:rPr>
              <a:t>ОБЪЕДИНЕНИЕ </a:t>
            </a:r>
          </a:p>
        </p:txBody>
      </p:sp>
      <p:sp>
        <p:nvSpPr>
          <p:cNvPr id="4" name="Прямоугольник с двумя скругленными противолежащими углами 21"/>
          <p:cNvSpPr/>
          <p:nvPr/>
        </p:nvSpPr>
        <p:spPr>
          <a:xfrm>
            <a:off x="3168621" y="2801043"/>
            <a:ext cx="5400600" cy="115212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173E8B"/>
                </a:solidFill>
                <a:latin typeface="Arial Narrow" panose="020B0606020202030204" pitchFamily="34" charset="0"/>
              </a:rPr>
              <a:t>Сложение и рациональное использование компетенций всех участников</a:t>
            </a:r>
          </a:p>
        </p:txBody>
      </p:sp>
      <p:pic>
        <p:nvPicPr>
          <p:cNvPr id="1030" name="Picture 6" descr="http://www.gosrf.ru/images/345/2/222/equality-and-diversity-imag_v_Variation_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01" y="4601242"/>
            <a:ext cx="2736304" cy="182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с двумя скругленными противолежащими углами 21"/>
          <p:cNvSpPr/>
          <p:nvPr/>
        </p:nvSpPr>
        <p:spPr>
          <a:xfrm>
            <a:off x="3456653" y="4141810"/>
            <a:ext cx="5400600" cy="115212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173E8B"/>
                </a:solidFill>
                <a:latin typeface="Arial Narrow" panose="020B0606020202030204" pitchFamily="34" charset="0"/>
              </a:rPr>
              <a:t>Общие элементы инфраструктуры</a:t>
            </a:r>
          </a:p>
        </p:txBody>
      </p:sp>
      <p:sp>
        <p:nvSpPr>
          <p:cNvPr id="9" name="Прямоугольник с двумя скругленными противолежащими углами 21"/>
          <p:cNvSpPr/>
          <p:nvPr/>
        </p:nvSpPr>
        <p:spPr>
          <a:xfrm>
            <a:off x="3672677" y="5609354"/>
            <a:ext cx="5400600" cy="115212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173E8B"/>
                </a:solidFill>
                <a:latin typeface="Arial Narrow" panose="020B0606020202030204" pitchFamily="34" charset="0"/>
              </a:rPr>
              <a:t>Эффективное использование государственной поддержки</a:t>
            </a:r>
          </a:p>
        </p:txBody>
      </p:sp>
      <p:pic>
        <p:nvPicPr>
          <p:cNvPr id="10" name="Рисунок 9" descr="ЛОГО-РУССК-Цветн">
            <a:extLst>
              <a:ext uri="{FF2B5EF4-FFF2-40B4-BE49-F238E27FC236}">
                <a16:creationId xmlns:a16="http://schemas.microsoft.com/office/drawing/2014/main" id="{9FB68F72-CADC-49AC-ADC9-937F8C4483D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02" y="155675"/>
            <a:ext cx="1725760" cy="1725760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5E1EBE-ED20-4711-99DA-278FA33F628A}"/>
              </a:ext>
            </a:extLst>
          </p:cNvPr>
          <p:cNvSpPr txBox="1"/>
          <p:nvPr/>
        </p:nvSpPr>
        <p:spPr>
          <a:xfrm>
            <a:off x="2721686" y="59168"/>
            <a:ext cx="6282466" cy="728097"/>
          </a:xfrm>
          <a:prstGeom prst="rect">
            <a:avLst/>
          </a:prstGeom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rtlCol="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tx2">
                    <a:lumMod val="75000"/>
                  </a:schemeClr>
                </a:solidFill>
                <a:latin typeface="EuropeExt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Предпосылки создания отраслевого Кластера</a:t>
            </a:r>
          </a:p>
        </p:txBody>
      </p:sp>
    </p:spTree>
    <p:extLst>
      <p:ext uri="{BB962C8B-B14F-4D97-AF65-F5344CB8AC3E}">
        <p14:creationId xmlns:p14="http://schemas.microsoft.com/office/powerpoint/2010/main" val="2278597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-РУССК-Цвет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96534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59901457"/>
              </p:ext>
            </p:extLst>
          </p:nvPr>
        </p:nvGraphicFramePr>
        <p:xfrm>
          <a:off x="2627784" y="1284366"/>
          <a:ext cx="651621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4498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Шестиугольник 10"/>
          <p:cNvSpPr/>
          <p:nvPr/>
        </p:nvSpPr>
        <p:spPr>
          <a:xfrm>
            <a:off x="4716016" y="2060848"/>
            <a:ext cx="825500" cy="709613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334623790"/>
              </p:ext>
            </p:extLst>
          </p:nvPr>
        </p:nvGraphicFramePr>
        <p:xfrm>
          <a:off x="2436077" y="1290952"/>
          <a:ext cx="514806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51" name="TextBox 38"/>
          <p:cNvSpPr txBox="1">
            <a:spLocks noChangeArrowheads="1"/>
          </p:cNvSpPr>
          <p:nvPr/>
        </p:nvSpPr>
        <p:spPr bwMode="auto">
          <a:xfrm>
            <a:off x="0" y="5657671"/>
            <a:ext cx="9090211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Calibri" pitchFamily="34" charset="0"/>
              </a:rPr>
              <a:t> </a:t>
            </a:r>
            <a:r>
              <a:rPr lang="ru-RU" altLang="ru-RU" dirty="0">
                <a:latin typeface="Calibri" pitchFamily="34" charset="0"/>
              </a:rPr>
              <a:t>Кластер создан 2</a:t>
            </a:r>
            <a:r>
              <a:rPr lang="en-US" altLang="ru-RU" dirty="0">
                <a:latin typeface="Calibri" pitchFamily="34" charset="0"/>
              </a:rPr>
              <a:t>9</a:t>
            </a:r>
            <a:r>
              <a:rPr lang="ru-RU" altLang="ru-RU" dirty="0">
                <a:latin typeface="Calibri" pitchFamily="34" charset="0"/>
              </a:rPr>
              <a:t> сентября 2016 года 37 участниками при поддержке Министерства инвестиций и инноваций Московской области. Поводом для создания Кластера стали планы по разворачиванию в Дубне 15 новых производств медицинских изделий с проектным годовым объемом производства 12,9 млрд. руб.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3B4750-9DE3-4111-901F-D7938EE6E95B}"/>
              </a:ext>
            </a:extLst>
          </p:cNvPr>
          <p:cNvSpPr txBox="1"/>
          <p:nvPr/>
        </p:nvSpPr>
        <p:spPr>
          <a:xfrm>
            <a:off x="3313357" y="169840"/>
            <a:ext cx="6282466" cy="728097"/>
          </a:xfrm>
          <a:prstGeom prst="rect">
            <a:avLst/>
          </a:prstGeom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rtlCol="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tx2">
                    <a:lumMod val="75000"/>
                  </a:schemeClr>
                </a:solidFill>
                <a:latin typeface="EuropeExt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Состав Медико-технического кластера Московской области</a:t>
            </a:r>
          </a:p>
        </p:txBody>
      </p:sp>
      <p:pic>
        <p:nvPicPr>
          <p:cNvPr id="14" name="Рисунок 13" descr="ЛОГО-РУССК-Цветн">
            <a:extLst>
              <a:ext uri="{FF2B5EF4-FFF2-40B4-BE49-F238E27FC236}">
                <a16:creationId xmlns:a16="http://schemas.microsoft.com/office/drawing/2014/main" id="{A6B57C70-780E-46C1-9AFF-7C38BAC5EBA2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02" y="155675"/>
            <a:ext cx="1725760" cy="172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4869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2202</TotalTime>
  <Words>390</Words>
  <Application>Microsoft Office PowerPoint</Application>
  <PresentationFormat>Экран (4:3)</PresentationFormat>
  <Paragraphs>80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Tahoma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Andrey Vilenskiy</cp:lastModifiedBy>
  <cp:revision>133</cp:revision>
  <dcterms:created xsi:type="dcterms:W3CDTF">2016-11-18T14:12:19Z</dcterms:created>
  <dcterms:modified xsi:type="dcterms:W3CDTF">2017-10-05T12:16:28Z</dcterms:modified>
</cp:coreProperties>
</file>