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96" r:id="rId3"/>
    <p:sldId id="297" r:id="rId4"/>
    <p:sldId id="295" r:id="rId5"/>
    <p:sldId id="262" r:id="rId6"/>
    <p:sldId id="272" r:id="rId7"/>
    <p:sldId id="298" r:id="rId8"/>
    <p:sldId id="271" r:id="rId9"/>
    <p:sldId id="265" r:id="rId10"/>
    <p:sldId id="282" r:id="rId11"/>
    <p:sldId id="273" r:id="rId12"/>
    <p:sldId id="281" r:id="rId13"/>
    <p:sldId id="287" r:id="rId14"/>
    <p:sldId id="299" r:id="rId15"/>
    <p:sldId id="312" r:id="rId16"/>
    <p:sldId id="288" r:id="rId17"/>
    <p:sldId id="311" r:id="rId18"/>
    <p:sldId id="308" r:id="rId19"/>
    <p:sldId id="294" r:id="rId20"/>
    <p:sldId id="302" r:id="rId21"/>
    <p:sldId id="303" r:id="rId22"/>
    <p:sldId id="304" r:id="rId23"/>
    <p:sldId id="305" r:id="rId24"/>
    <p:sldId id="307" r:id="rId25"/>
    <p:sldId id="300" r:id="rId26"/>
    <p:sldId id="293" r:id="rId27"/>
    <p:sldId id="301" r:id="rId28"/>
    <p:sldId id="292" r:id="rId29"/>
    <p:sldId id="309" r:id="rId30"/>
    <p:sldId id="310" r:id="rId31"/>
    <p:sldId id="313" r:id="rId32"/>
  </p:sldIdLst>
  <p:sldSz cx="6911975" cy="3889375"/>
  <p:notesSz cx="6858000" cy="9144000"/>
  <p:defaultTextStyle>
    <a:defPPr>
      <a:defRPr lang="ru-RU"/>
    </a:defPPr>
    <a:lvl1pPr marL="0" algn="l" defTabSz="617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8610" algn="l" defTabSz="617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17220" algn="l" defTabSz="617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25830" algn="l" defTabSz="617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34440" algn="l" defTabSz="617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43050" algn="l" defTabSz="617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51660" algn="l" defTabSz="617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60270" algn="l" defTabSz="617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68880" algn="l" defTabSz="617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-288" y="-72"/>
      </p:cViewPr>
      <p:guideLst>
        <p:guide orient="horz" pos="1225"/>
        <p:guide pos="21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53F59-2473-48D0-87E4-DED2196F0435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6E8F2-9A66-4BA9-9CCB-9473A05F24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altLang="ru-RU" smtClean="0"/>
              <a:t>Более подробно результаты методических работ будут опубликованы в ближайшее время на сайтах </a:t>
            </a:r>
            <a:r>
              <a:rPr lang="en-US" altLang="ru-RU" smtClean="0"/>
              <a:t>stainer.ru, papanicolaou.ru,</a:t>
            </a:r>
            <a:r>
              <a:rPr lang="ru-RU" altLang="ru-RU" smtClean="0"/>
              <a:t> </a:t>
            </a:r>
            <a:r>
              <a:rPr lang="en-US" altLang="ru-RU" smtClean="0"/>
              <a:t>ruscytology.ru</a:t>
            </a:r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01219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74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7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647700"/>
            <a:fld id="{9CB0754C-2289-4592-A3B4-1ED77CF60B8C}" type="slidenum">
              <a:rPr lang="ru-RU" smtClean="0">
                <a:latin typeface="Arial" pitchFamily="34" charset="0"/>
                <a:cs typeface="Arial" pitchFamily="34" charset="0"/>
              </a:rPr>
              <a:pPr defTabSz="647700"/>
              <a:t>24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789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647700"/>
            <a:r>
              <a:rPr lang="pt-BR" smtClean="0">
                <a:latin typeface="Arial" pitchFamily="34" charset="0"/>
                <a:cs typeface="Arial" pitchFamily="34" charset="0"/>
              </a:rPr>
              <a:t>PR- ISO 13485 - INTRO-01                                               000</a:t>
            </a:r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9441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8E093EAC-678D-42B5-A019-9871C264C787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cs typeface="Arial" charset="0"/>
            </a:endParaRPr>
          </a:p>
        </p:txBody>
      </p:sp>
      <p:sp>
        <p:nvSpPr>
          <p:cNvPr id="1843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2225C-6901-4621-8C38-CAB19CF55C2C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1000" smtClean="0">
                <a:latin typeface="Arial" pitchFamily="34" charset="0"/>
                <a:cs typeface="Arial" pitchFamily="34" charset="0"/>
              </a:rPr>
              <a:t>Второе, на что хотелось бы обратить внимание – это </a:t>
            </a:r>
            <a:r>
              <a:rPr lang="ru-RU" sz="1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Внедрение строгих лабораторных стандартов и обеспечения качества</a:t>
            </a:r>
            <a:endParaRPr lang="ru-RU" altLang="ru-RU" sz="100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7619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707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9140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2548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3519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74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altLang="ru-RU" smtClean="0"/>
              <a:t>Более подробно результаты методических работ будут опубликованы в ближайшее время на сайтах </a:t>
            </a:r>
            <a:r>
              <a:rPr lang="en-US" altLang="ru-RU" smtClean="0"/>
              <a:t>stainer.ru, papanicolaou.ru,</a:t>
            </a:r>
            <a:r>
              <a:rPr lang="ru-RU" altLang="ru-RU" smtClean="0"/>
              <a:t> </a:t>
            </a:r>
            <a:r>
              <a:rPr lang="en-US" altLang="ru-RU" smtClean="0"/>
              <a:t>ruscytology.ru</a:t>
            </a:r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01219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8E093EAC-678D-42B5-A019-9871C264C787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  <p:sp>
        <p:nvSpPr>
          <p:cNvPr id="1843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8E093EAC-678D-42B5-A019-9871C264C787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  <p:sp>
        <p:nvSpPr>
          <p:cNvPr id="1843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9140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6738E-36DC-49DA-A3D8-72CA27EC87E5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  <p:sp>
        <p:nvSpPr>
          <p:cNvPr id="116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ru-RU" sz="10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530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921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fld id="{7FFDBF57-C424-4309-BBCD-8647D20DC511}" type="slidenum">
              <a:rPr lang="ru-RU">
                <a:cs typeface="Arial" charset="0"/>
              </a:rPr>
              <a:pPr defTabSz="64770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  <p:sp>
        <p:nvSpPr>
          <p:cNvPr id="28676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47700"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cs typeface="Arial" charset="0"/>
              </a:rPr>
              <a:t>PR- ISO 13485 - INTRO-01                                               000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063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8398" y="1208227"/>
            <a:ext cx="5875179" cy="8336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6796" y="2203979"/>
            <a:ext cx="4838383" cy="9939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2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88387" y="88231"/>
            <a:ext cx="1174795" cy="18825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1599" y="88231"/>
            <a:ext cx="3411588" cy="18825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998" y="2499284"/>
            <a:ext cx="5875179" cy="772473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5998" y="1648484"/>
            <a:ext cx="5875179" cy="850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1599" y="514982"/>
            <a:ext cx="2293192" cy="145581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69991" y="514982"/>
            <a:ext cx="2293191" cy="145581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99" y="155755"/>
            <a:ext cx="6220778" cy="6482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5599" y="870608"/>
            <a:ext cx="3053989" cy="36282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8610" indent="0">
              <a:buNone/>
              <a:defRPr sz="1400" b="1"/>
            </a:lvl2pPr>
            <a:lvl3pPr marL="617220" indent="0">
              <a:buNone/>
              <a:defRPr sz="1200" b="1"/>
            </a:lvl3pPr>
            <a:lvl4pPr marL="925830" indent="0">
              <a:buNone/>
              <a:defRPr sz="1100" b="1"/>
            </a:lvl4pPr>
            <a:lvl5pPr marL="1234440" indent="0">
              <a:buNone/>
              <a:defRPr sz="1100" b="1"/>
            </a:lvl5pPr>
            <a:lvl6pPr marL="1543050" indent="0">
              <a:buNone/>
              <a:defRPr sz="1100" b="1"/>
            </a:lvl6pPr>
            <a:lvl7pPr marL="1851660" indent="0">
              <a:buNone/>
              <a:defRPr sz="1100" b="1"/>
            </a:lvl7pPr>
            <a:lvl8pPr marL="2160270" indent="0">
              <a:buNone/>
              <a:defRPr sz="1100" b="1"/>
            </a:lvl8pPr>
            <a:lvl9pPr marL="2468880" indent="0">
              <a:buNone/>
              <a:defRPr sz="1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5599" y="1233436"/>
            <a:ext cx="3053989" cy="224089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511188" y="870608"/>
            <a:ext cx="3055189" cy="36282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8610" indent="0">
              <a:buNone/>
              <a:defRPr sz="1400" b="1"/>
            </a:lvl2pPr>
            <a:lvl3pPr marL="617220" indent="0">
              <a:buNone/>
              <a:defRPr sz="1200" b="1"/>
            </a:lvl3pPr>
            <a:lvl4pPr marL="925830" indent="0">
              <a:buNone/>
              <a:defRPr sz="1100" b="1"/>
            </a:lvl4pPr>
            <a:lvl5pPr marL="1234440" indent="0">
              <a:buNone/>
              <a:defRPr sz="1100" b="1"/>
            </a:lvl5pPr>
            <a:lvl6pPr marL="1543050" indent="0">
              <a:buNone/>
              <a:defRPr sz="1100" b="1"/>
            </a:lvl6pPr>
            <a:lvl7pPr marL="1851660" indent="0">
              <a:buNone/>
              <a:defRPr sz="1100" b="1"/>
            </a:lvl7pPr>
            <a:lvl8pPr marL="2160270" indent="0">
              <a:buNone/>
              <a:defRPr sz="1100" b="1"/>
            </a:lvl8pPr>
            <a:lvl9pPr marL="2468880" indent="0">
              <a:buNone/>
              <a:defRPr sz="1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511188" y="1233436"/>
            <a:ext cx="3055189" cy="224089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99" y="154855"/>
            <a:ext cx="2273992" cy="659033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02390" y="154855"/>
            <a:ext cx="3863986" cy="331947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5599" y="813888"/>
            <a:ext cx="2273992" cy="2660441"/>
          </a:xfrm>
        </p:spPr>
        <p:txBody>
          <a:bodyPr/>
          <a:lstStyle>
            <a:lvl1pPr marL="0" indent="0">
              <a:buNone/>
              <a:defRPr sz="900"/>
            </a:lvl1pPr>
            <a:lvl2pPr marL="308610" indent="0">
              <a:buNone/>
              <a:defRPr sz="800"/>
            </a:lvl2pPr>
            <a:lvl3pPr marL="617220" indent="0">
              <a:buNone/>
              <a:defRPr sz="700"/>
            </a:lvl3pPr>
            <a:lvl4pPr marL="925830" indent="0">
              <a:buNone/>
              <a:defRPr sz="600"/>
            </a:lvl4pPr>
            <a:lvl5pPr marL="1234440" indent="0">
              <a:buNone/>
              <a:defRPr sz="600"/>
            </a:lvl5pPr>
            <a:lvl6pPr marL="1543050" indent="0">
              <a:buNone/>
              <a:defRPr sz="600"/>
            </a:lvl6pPr>
            <a:lvl7pPr marL="1851660" indent="0">
              <a:buNone/>
              <a:defRPr sz="600"/>
            </a:lvl7pPr>
            <a:lvl8pPr marL="2160270" indent="0">
              <a:buNone/>
              <a:defRPr sz="600"/>
            </a:lvl8pPr>
            <a:lvl9pPr marL="2468880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795" y="2722562"/>
            <a:ext cx="4147185" cy="321414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54795" y="347523"/>
            <a:ext cx="4147185" cy="2333625"/>
          </a:xfrm>
        </p:spPr>
        <p:txBody>
          <a:bodyPr/>
          <a:lstStyle>
            <a:lvl1pPr marL="0" indent="0">
              <a:buNone/>
              <a:defRPr sz="2200"/>
            </a:lvl1pPr>
            <a:lvl2pPr marL="308610" indent="0">
              <a:buNone/>
              <a:defRPr sz="1900"/>
            </a:lvl2pPr>
            <a:lvl3pPr marL="617220" indent="0">
              <a:buNone/>
              <a:defRPr sz="1600"/>
            </a:lvl3pPr>
            <a:lvl4pPr marL="925830" indent="0">
              <a:buNone/>
              <a:defRPr sz="1400"/>
            </a:lvl4pPr>
            <a:lvl5pPr marL="1234440" indent="0">
              <a:buNone/>
              <a:defRPr sz="1400"/>
            </a:lvl5pPr>
            <a:lvl6pPr marL="1543050" indent="0">
              <a:buNone/>
              <a:defRPr sz="1400"/>
            </a:lvl6pPr>
            <a:lvl7pPr marL="1851660" indent="0">
              <a:buNone/>
              <a:defRPr sz="1400"/>
            </a:lvl7pPr>
            <a:lvl8pPr marL="2160270" indent="0">
              <a:buNone/>
              <a:defRPr sz="1400"/>
            </a:lvl8pPr>
            <a:lvl9pPr marL="2468880" indent="0">
              <a:buNone/>
              <a:defRPr sz="1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54795" y="3043976"/>
            <a:ext cx="4147185" cy="456461"/>
          </a:xfrm>
        </p:spPr>
        <p:txBody>
          <a:bodyPr/>
          <a:lstStyle>
            <a:lvl1pPr marL="0" indent="0">
              <a:buNone/>
              <a:defRPr sz="900"/>
            </a:lvl1pPr>
            <a:lvl2pPr marL="308610" indent="0">
              <a:buNone/>
              <a:defRPr sz="800"/>
            </a:lvl2pPr>
            <a:lvl3pPr marL="617220" indent="0">
              <a:buNone/>
              <a:defRPr sz="700"/>
            </a:lvl3pPr>
            <a:lvl4pPr marL="925830" indent="0">
              <a:buNone/>
              <a:defRPr sz="600"/>
            </a:lvl4pPr>
            <a:lvl5pPr marL="1234440" indent="0">
              <a:buNone/>
              <a:defRPr sz="600"/>
            </a:lvl5pPr>
            <a:lvl6pPr marL="1543050" indent="0">
              <a:buNone/>
              <a:defRPr sz="600"/>
            </a:lvl6pPr>
            <a:lvl7pPr marL="1851660" indent="0">
              <a:buNone/>
              <a:defRPr sz="600"/>
            </a:lvl7pPr>
            <a:lvl8pPr marL="2160270" indent="0">
              <a:buNone/>
              <a:defRPr sz="600"/>
            </a:lvl8pPr>
            <a:lvl9pPr marL="2468880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99" y="155755"/>
            <a:ext cx="6220778" cy="648229"/>
          </a:xfrm>
          <a:prstGeom prst="rect">
            <a:avLst/>
          </a:prstGeom>
        </p:spPr>
        <p:txBody>
          <a:bodyPr vert="horz" lIns="61722" tIns="30861" rIns="61722" bIns="3086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5599" y="907521"/>
            <a:ext cx="6220778" cy="2566808"/>
          </a:xfrm>
          <a:prstGeom prst="rect">
            <a:avLst/>
          </a:prstGeom>
        </p:spPr>
        <p:txBody>
          <a:bodyPr vert="horz" lIns="61722" tIns="30861" rIns="61722" bIns="3086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5599" y="3604875"/>
            <a:ext cx="1612794" cy="207073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BC9E1-278A-4091-AE81-5976BF1AF0A9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61592" y="3604875"/>
            <a:ext cx="2188792" cy="207073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53582" y="3604875"/>
            <a:ext cx="1612794" cy="207073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5A37B-DB7D-4DC8-80A1-878DC9195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1722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458" indent="-231458" algn="l" defTabSz="61722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01491" indent="-192881" algn="l" defTabSz="61722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1722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lt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fastainer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panicolaou.ru/methodics/protokoly-okraski-po-papanikolau-ii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raesens.ru/zhurnal-rabota-nad-oshibkami-glavnyy-redaktor-prof-v-e-radzinski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zakupki.gov.ru/epz/order/notice/ea44/view/common-info.html?regNumber=019420000051600662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s-tender.ru/auctionsearch/ctl/procDetail/mid/691/number/0348200039816000063/etpName/fk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vademec.ru/article/pyatitsya_vpered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zakupki.gov.ru/epz/order/notice/ea44/view/common-info.html?regNumber=016420000301500110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s-tender.ru/auctionsearch?number=017320000141700093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tainer.ru/site_files/docs/citologicheskij-skrining-na-rshm-kakuyu-tehnologiyu-vybrat-02-06-2017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tainer.ru/site_files/docs/K-voprosu-ob-organizacii-skrininga-na-RShM-(na-primere-MO)-01-09-2017.pdf" TargetMode="External"/><Relationship Id="rId5" Type="http://schemas.openxmlformats.org/officeDocument/2006/relationships/hyperlink" Target="http://stainer.ru/site_files/docs/citologicheskij-skrining-na-rshm-kakuyu-tehnologiyu-vybrat-02-06-2017.pdf" TargetMode="Externa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preventiveservicestaskforce.org/Page/Document/draft-recommendation-statement/cervical-cancer-screening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preventiveservicestaskforce.org/Page/Document/draft-recommendation-statement/cervical-cancer-screening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tainer.ru/site_files/docs/Citologicheskij-skrining-kakuyu-tehnologiyu-vybrat.-Posternyj-doklad-na-III-Kongresse-laboratornoj-mediciny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ronline.ru/articles/168/92429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75667" y="2203979"/>
            <a:ext cx="5832647" cy="9939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5667" y="2520751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ООО МЛТ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зарегистрировано - 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27.02.2013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резидент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ОЭЗ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«ДУБНА»,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- 27.12.2013</a:t>
            </a:r>
          </a:p>
          <a:p>
            <a:pPr algn="ctr"/>
            <a:r>
              <a:rPr lang="en-GB" sz="1600" b="1" dirty="0" smtClean="0">
                <a:latin typeface="Arial" pitchFamily="34" charset="0"/>
                <a:cs typeface="Arial" pitchFamily="34" charset="0"/>
                <a:hlinkClick r:id="rId3"/>
              </a:rPr>
              <a:t>mlt.ru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1600" b="1" dirty="0" smtClean="0">
                <a:latin typeface="Arial" pitchFamily="34" charset="0"/>
                <a:cs typeface="Arial" pitchFamily="34" charset="0"/>
                <a:hlinkClick r:id="rId4"/>
              </a:rPr>
              <a:t>fastainer.com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MLT-logo-lat-variants-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0507" y="360511"/>
            <a:ext cx="3870960" cy="1805940"/>
          </a:xfrm>
          <a:prstGeom prst="rect">
            <a:avLst/>
          </a:prstGeom>
        </p:spPr>
      </p:pic>
    </p:spTree>
  </p:cSld>
  <p:clrMapOvr>
    <a:masterClrMapping/>
  </p:clrMapOvr>
  <p:transition advTm="337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627" y="72480"/>
            <a:ext cx="5875179" cy="43204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Экономичные автоматы окраски </a:t>
            </a:r>
            <a:r>
              <a:rPr lang="en-GB" sz="1800" b="1" dirty="0" smtClean="0">
                <a:latin typeface="Arial" pitchFamily="34" charset="0"/>
                <a:cs typeface="Arial" pitchFamily="34" charset="0"/>
              </a:rPr>
              <a:t>FASTAINER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635" y="720551"/>
            <a:ext cx="2520280" cy="3024336"/>
          </a:xfrm>
        </p:spPr>
        <p:txBody>
          <a:bodyPr>
            <a:noAutofit/>
          </a:bodyPr>
          <a:lstStyle/>
          <a:p>
            <a:pPr algn="just"/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Малогабаритный</a:t>
            </a:r>
          </a:p>
          <a:p>
            <a:pPr algn="just">
              <a:spcBef>
                <a:spcPts val="0"/>
              </a:spcBef>
            </a:pPr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FASTAIBER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-16-12</a:t>
            </a: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ГЕМАТОЛОГИЯ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МИКРОБИОЛОГИЯ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ПАРАЗИТОЛОГИЯ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ЦИТОЛОГИЯ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ГИСТОЛОГИЯ</a:t>
            </a:r>
            <a:endParaRPr lang="en-GB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en-GB" alt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GB" alt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ООО МЛТ</a:t>
            </a:r>
            <a:endParaRPr lang="ru-RU" alt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афомк-16-СЕРЫЕ ВАННЫ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1931" y="576535"/>
            <a:ext cx="3816425" cy="3082437"/>
          </a:xfrm>
          <a:prstGeom prst="rect">
            <a:avLst/>
          </a:prstGeom>
        </p:spPr>
      </p:pic>
    </p:spTree>
  </p:cSld>
  <p:clrMapOvr>
    <a:masterClrMapping/>
  </p:clrMapOvr>
  <p:transition advTm="35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627" y="72480"/>
            <a:ext cx="5875179" cy="43204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Экономичные автоматы окраски ЭМКОСТЕЙНЕР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635" y="576535"/>
            <a:ext cx="2520280" cy="3024336"/>
          </a:xfrm>
        </p:spPr>
        <p:txBody>
          <a:bodyPr>
            <a:noAutofit/>
          </a:bodyPr>
          <a:lstStyle/>
          <a:p>
            <a:pPr algn="just"/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GB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FASTAINER-16-25</a:t>
            </a: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ГЕМАТОЛОГИЯ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МИКРОБИОЛОГИЯ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ПАРАЗИТОЛОГИЯ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ЦИТОЛОГИЯ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ГИСТОЛОГИЯ</a:t>
            </a:r>
          </a:p>
          <a:p>
            <a:pPr algn="just">
              <a:spcBef>
                <a:spcPts val="0"/>
              </a:spcBef>
            </a:pPr>
            <a:endParaRPr lang="ru-RU" alt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alt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Гистология – главная специализация этого автомата</a:t>
            </a:r>
            <a:endParaRPr lang="en-GB" alt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en-GB" alt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alt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ООО МЛТ</a:t>
            </a:r>
            <a:endParaRPr lang="ru-RU" alt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АФОМК-16-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7914" y="504527"/>
            <a:ext cx="3900985" cy="3312368"/>
          </a:xfrm>
          <a:prstGeom prst="rect">
            <a:avLst/>
          </a:prstGeom>
        </p:spPr>
      </p:pic>
    </p:spTree>
  </p:cSld>
  <p:clrMapOvr>
    <a:masterClrMapping/>
  </p:clrMapOvr>
  <p:transition advTm="348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627" y="72480"/>
            <a:ext cx="5875179" cy="43204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Экономичные автоматы окраски ЭМКОСТЕЙНЕР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Безымянный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9923" y="628207"/>
            <a:ext cx="3816424" cy="3033629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87635" y="648543"/>
            <a:ext cx="3312368" cy="3024336"/>
          </a:xfrm>
          <a:prstGeom prst="rect">
            <a:avLst/>
          </a:prstGeom>
        </p:spPr>
        <p:txBody>
          <a:bodyPr vert="horz" lIns="61722" tIns="30861" rIns="61722" bIns="30861" rtlCol="0">
            <a:noAutofit/>
          </a:bodyPr>
          <a:lstStyle/>
          <a:p>
            <a:pPr marL="0" marR="0" lvl="0" indent="0" algn="just" defTabSz="617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FASTAINER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-9-25</a:t>
            </a:r>
          </a:p>
          <a:p>
            <a:pPr marL="0" marR="0" lvl="0" indent="0" algn="just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ГЕМАТОЛОГИЯ</a:t>
            </a:r>
          </a:p>
          <a:p>
            <a:pPr marL="0" marR="0" lvl="0" indent="0" algn="just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МИКРОБИОЛОГИЯ</a:t>
            </a:r>
          </a:p>
          <a:p>
            <a:pPr marL="0" marR="0" lvl="0" indent="0" algn="just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ПАРАЗИТОЛОГИЯ</a:t>
            </a:r>
          </a:p>
          <a:p>
            <a:pPr marL="0" marR="0" lvl="0" indent="0" algn="just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ЦИТОЛОГИЯ</a:t>
            </a:r>
          </a:p>
          <a:p>
            <a:pPr marL="0" marR="0" lvl="0" indent="0" algn="just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sng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ГИСТОЛОГИЯ</a:t>
            </a:r>
          </a:p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Экспорт на ёмкие рынки, требующие низких цен (Индия, Вьетнам и пр.)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b="1" i="0" u="none" strike="sng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ООО МЛТ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348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АП-ДИФ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1891" y="1152599"/>
            <a:ext cx="3887506" cy="2448271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6230" y="1152599"/>
            <a:ext cx="6130687" cy="149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802" tIns="32401" rIns="64802" bIns="32401" anchor="ctr"/>
          <a:lstStyle/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Calibri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3123" y="1008583"/>
            <a:ext cx="6525727" cy="149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802" tIns="32401" rIns="64802" bIns="32401" anchor="ctr"/>
          <a:lstStyle/>
          <a:p>
            <a:pPr algn="ctr" defTabSz="647910"/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Заканчивается регистрация набора красок </a:t>
            </a:r>
            <a:endParaRPr lang="en-US" alt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 defTabSz="647910"/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и других реагентов для окраски по </a:t>
            </a:r>
            <a:r>
              <a:rPr lang="ru-RU" altLang="ru-RU" sz="1400" b="1" dirty="0" err="1" smtClean="0">
                <a:latin typeface="Arial" pitchFamily="34" charset="0"/>
                <a:cs typeface="Arial" pitchFamily="34" charset="0"/>
              </a:rPr>
              <a:t>Папаниколау</a:t>
            </a:r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altLang="ru-RU" sz="1400" b="1" dirty="0" err="1" smtClean="0">
                <a:latin typeface="Arial" pitchFamily="34" charset="0"/>
                <a:cs typeface="Arial" pitchFamily="34" charset="0"/>
              </a:rPr>
              <a:t>ПАП-тест</a:t>
            </a:r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alt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 defTabSz="647910"/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Начало производства ожидается </a:t>
            </a:r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во  2 </a:t>
            </a:r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кв. 2018 г</a:t>
            </a:r>
            <a:r>
              <a:rPr lang="en-US" altLang="ru-RU" sz="1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alt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Calibri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7635" y="1296615"/>
            <a:ext cx="34544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НАБОР РЕАГЕНТОВ</a:t>
            </a:r>
          </a:p>
          <a:p>
            <a:pPr algn="just">
              <a:spcBef>
                <a:spcPts val="0"/>
              </a:spcBef>
            </a:pPr>
            <a:r>
              <a:rPr lang="ru-RU" alt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(+КОНЦЕНТРАТЫ</a:t>
            </a:r>
            <a:endParaRPr lang="ru-RU" alt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alt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КРАСОК)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МЛТ-ПАП-ДИФФ</a:t>
            </a:r>
          </a:p>
          <a:p>
            <a:pPr algn="just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(ПАП-ТЕСТ,</a:t>
            </a:r>
          </a:p>
          <a:p>
            <a:pPr algn="just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СКРИНИНГ РШМ)</a:t>
            </a:r>
          </a:p>
          <a:p>
            <a:pPr algn="just">
              <a:spcBef>
                <a:spcPts val="0"/>
              </a:spcBef>
            </a:pPr>
            <a:endParaRPr lang="en-GB" alt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alt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ООО </a:t>
            </a:r>
            <a:r>
              <a:rPr lang="ru-RU" alt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МЛТ</a:t>
            </a:r>
          </a:p>
          <a:p>
            <a:pPr algn="just">
              <a:spcBef>
                <a:spcPts val="0"/>
              </a:spcBef>
            </a:pPr>
            <a:endParaRPr lang="ru-RU" alt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899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6230" y="1152599"/>
            <a:ext cx="6130687" cy="149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802" tIns="32401" rIns="64802" bIns="32401" anchor="ctr"/>
          <a:lstStyle/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Calibri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3123" y="864567"/>
            <a:ext cx="6525727" cy="149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802" tIns="32401" rIns="64802" bIns="32401" anchor="ctr"/>
          <a:lstStyle/>
          <a:p>
            <a:pPr algn="ctr" defTabSz="647910"/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Разработана новый экономичный вариант </a:t>
            </a:r>
          </a:p>
          <a:p>
            <a:pPr algn="ctr" defTabSz="647910"/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методики окраски по </a:t>
            </a:r>
            <a:r>
              <a:rPr lang="ru-RU" altLang="ru-RU" sz="1400" b="1" dirty="0" err="1" smtClean="0">
                <a:latin typeface="Arial" pitchFamily="34" charset="0"/>
                <a:cs typeface="Arial" pitchFamily="34" charset="0"/>
              </a:rPr>
              <a:t>Папаниколау</a:t>
            </a:r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 «ПАП-ДИФФ» </a:t>
            </a:r>
          </a:p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Calibri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090" y="3355231"/>
            <a:ext cx="6429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http://papanicolaou.ru/methodics/protokoly-okraski-po-papanikolau-iii#blog_body</a:t>
            </a:r>
            <a:r>
              <a:rPr lang="en-US" sz="1200" dirty="0" smtClean="0"/>
              <a:t> </a:t>
            </a:r>
            <a:endParaRPr lang="ru-RU" sz="1200" dirty="0"/>
          </a:p>
        </p:txBody>
      </p:sp>
      <p:pic>
        <p:nvPicPr>
          <p:cNvPr id="9" name="Рисунок 8" descr="Снимок-p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9723" y="648544"/>
            <a:ext cx="4536504" cy="26880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9899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87635" y="432520"/>
            <a:ext cx="5875179" cy="432047"/>
          </a:xfrm>
          <a:prstGeom prst="rect">
            <a:avLst/>
          </a:prstGeom>
        </p:spPr>
        <p:txBody>
          <a:bodyPr vert="horz" lIns="61722" tIns="30861" rIns="61722" bIns="30861" rtlCol="0" anchor="ctr">
            <a:noAutofit/>
          </a:bodyPr>
          <a:lstStyle/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Новые автоматы окраски  с низкой себестоимостью АФОМК-9-25</a:t>
            </a:r>
          </a:p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 descr="МЛТ-площад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4"/>
            <a:ext cx="6911975" cy="3887986"/>
          </a:xfrm>
          <a:prstGeom prst="rect">
            <a:avLst/>
          </a:prstGeom>
        </p:spPr>
      </p:pic>
    </p:spTree>
  </p:cSld>
  <p:clrMapOvr>
    <a:masterClrMapping/>
  </p:clrMapOvr>
  <p:transition advTm="348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051788" y="3684872"/>
            <a:ext cx="230286" cy="115588"/>
          </a:xfrm>
        </p:spPr>
        <p:txBody>
          <a:bodyPr/>
          <a:lstStyle/>
          <a:p>
            <a:pPr>
              <a:defRPr/>
            </a:pPr>
            <a:fld id="{B66C34F4-15CC-4177-B4C2-59918CE5DEEA}" type="slidenum">
              <a:rPr lang="ru-RU" sz="800"/>
              <a:pPr>
                <a:defRPr/>
              </a:pPr>
              <a:t>16</a:t>
            </a:fld>
            <a:endParaRPr lang="ru-RU" sz="800" dirty="0"/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3935819" y="2088703"/>
            <a:ext cx="287899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802" tIns="32401" rIns="64802" bIns="32401" anchor="ctr"/>
          <a:lstStyle/>
          <a:p>
            <a:endParaRPr lang="ru-RU" sz="1200" dirty="0" smtClean="0"/>
          </a:p>
        </p:txBody>
      </p:sp>
      <p:pic>
        <p:nvPicPr>
          <p:cNvPr id="9" name="Рисунок 8" descr="img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2951930" cy="38893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27995" y="216495"/>
            <a:ext cx="297298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 smtClean="0"/>
              <a:t>За последние 11 лет заболеваемость раком шейки матки в Московской области выросла почти в 2,5 раза (по всей России — на 24%). Показатели смертности за 8-летний период стали больше в 1,5 раза (общероссийский прирост составил 2%). </a:t>
            </a:r>
            <a:r>
              <a:rPr lang="ru-RU" sz="1600" dirty="0" err="1" smtClean="0"/>
              <a:t>Status</a:t>
            </a:r>
            <a:r>
              <a:rPr lang="ru-RU" sz="1600" dirty="0" smtClean="0"/>
              <a:t> </a:t>
            </a:r>
            <a:r>
              <a:rPr lang="ru-RU" sz="1600" dirty="0" err="1" smtClean="0"/>
              <a:t>Praesens</a:t>
            </a:r>
            <a:r>
              <a:rPr lang="ru-RU" sz="1600" dirty="0" smtClean="0"/>
              <a:t>. №2(31) за 2016 г., стр. 17-23, 88. </a:t>
            </a:r>
            <a:r>
              <a:rPr lang="ru-RU" sz="1600" dirty="0" smtClean="0">
                <a:hlinkClick r:id="rId4"/>
              </a:rPr>
              <a:t>https://praesens.ru/zhurnal-rabota-nad-oshibkami-glavnyy-redaktor-prof-v-e-radzinskiy</a:t>
            </a:r>
            <a:r>
              <a:rPr lang="ru-RU" sz="1600" dirty="0" smtClean="0"/>
              <a:t> </a:t>
            </a:r>
          </a:p>
          <a:p>
            <a:pPr algn="r"/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051788" y="3684872"/>
            <a:ext cx="230286" cy="115588"/>
          </a:xfrm>
        </p:spPr>
        <p:txBody>
          <a:bodyPr/>
          <a:lstStyle/>
          <a:p>
            <a:pPr>
              <a:defRPr/>
            </a:pPr>
            <a:fld id="{B66C34F4-15CC-4177-B4C2-59918CE5DEEA}" type="slidenum">
              <a:rPr lang="ru-RU" sz="800"/>
              <a:pPr>
                <a:defRPr/>
              </a:pPr>
              <a:t>17</a:t>
            </a:fld>
            <a:endParaRPr lang="ru-RU" sz="800" dirty="0"/>
          </a:p>
        </p:txBody>
      </p:sp>
      <p:pic>
        <p:nvPicPr>
          <p:cNvPr id="5" name="Рисунок 4" descr="img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2515" y="471"/>
            <a:ext cx="4223191" cy="388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/>
              <a:pPr algn="ctr">
                <a:defRPr/>
              </a:pPr>
              <a:t>18</a:t>
            </a:fld>
            <a:endParaRPr lang="ru-RU" sz="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9090" y="153773"/>
            <a:ext cx="64297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800" i="1" dirty="0" smtClean="0">
              <a:solidFill>
                <a:srgbClr val="FF0000"/>
              </a:solidFill>
            </a:endParaRPr>
          </a:p>
          <a:p>
            <a:r>
              <a:rPr lang="ru-RU" sz="1400" b="1" dirty="0" smtClean="0"/>
              <a:t>В Московской области действует Приказ Министерства здравоохранения Московской области от 22.10.2013 №1286 (ред. от 06.06.2016) «О совершенствовании профилактики рака шейки матки у женщин в Московской области» Порядок выполнения скрининга определен в Приложении 1 к Приказу «Протокол организации в Московской области компьютеризированного скрининга рака шейки матки у женщин на основе жидкостной цитологии</a:t>
            </a:r>
          </a:p>
          <a:p>
            <a:endParaRPr lang="ru-RU" sz="1400" b="1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Однако, в этих документах не определено, каким образом женщины вызываются для скрининга, как обеспечивается высокий охват, как производится индивидуальный учёт, хранение результатов анализа, не определенно количество анализов в год, которое нужно проводить, необходимые объёмы финансирования и материального обеспечения. Не определены потребности в кадрах и в их обучении. Не определены меры по обеспечению качества исследований. </a:t>
            </a:r>
            <a:endParaRPr lang="ru-RU" sz="1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04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6"/>
          <p:cNvSpPr>
            <a:spLocks noChangeArrowheads="1"/>
          </p:cNvSpPr>
          <p:nvPr/>
        </p:nvSpPr>
        <p:spPr bwMode="auto">
          <a:xfrm>
            <a:off x="244945" y="3168823"/>
            <a:ext cx="6451402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1600" b="1" dirty="0" smtClean="0"/>
              <a:t>Жидкостная цитология для </a:t>
            </a:r>
            <a:r>
              <a:rPr lang="ru-RU" sz="1600" b="1" dirty="0" err="1" smtClean="0"/>
              <a:t>ПАП-теста</a:t>
            </a:r>
            <a:r>
              <a:rPr lang="ru-RU" sz="1600" b="1" dirty="0" smtClean="0"/>
              <a:t>. </a:t>
            </a:r>
          </a:p>
          <a:p>
            <a:pPr algn="ctr"/>
            <a:r>
              <a:rPr lang="en-US" sz="1600" b="1" dirty="0" smtClean="0"/>
              <a:t>BD </a:t>
            </a:r>
            <a:r>
              <a:rPr lang="en-US" sz="1600" b="1" dirty="0" err="1"/>
              <a:t>Prepstain</a:t>
            </a:r>
            <a:r>
              <a:rPr lang="en-US" sz="1600" b="1" dirty="0"/>
              <a:t> Processor</a:t>
            </a:r>
            <a:r>
              <a:rPr lang="ru-RU" sz="1600" b="1" dirty="0"/>
              <a:t>  48 стёкол в час. </a:t>
            </a:r>
          </a:p>
        </p:txBody>
      </p:sp>
      <p:pic>
        <p:nvPicPr>
          <p:cNvPr id="52227" name="Picture 2" descr="http://www.shristigroup.com/image/cache/data/Products/WomenHealth/prepstain/prepstain-5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3726" y="158776"/>
            <a:ext cx="4018485" cy="301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87635" y="432520"/>
            <a:ext cx="5875179" cy="432047"/>
          </a:xfrm>
          <a:prstGeom prst="rect">
            <a:avLst/>
          </a:prstGeom>
        </p:spPr>
        <p:txBody>
          <a:bodyPr vert="horz" lIns="61722" tIns="30861" rIns="61722" bIns="30861" rtlCol="0" anchor="ctr">
            <a:noAutofit/>
          </a:bodyPr>
          <a:lstStyle/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Новые автоматы окраски  с низкой себестоимостью АФОМК-9-25</a:t>
            </a:r>
          </a:p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 descr="МЛТ-площад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4"/>
            <a:ext cx="6911975" cy="3887986"/>
          </a:xfrm>
          <a:prstGeom prst="rect">
            <a:avLst/>
          </a:prstGeom>
        </p:spPr>
      </p:pic>
    </p:spTree>
  </p:cSld>
  <p:clrMapOvr>
    <a:masterClrMapping/>
  </p:clrMapOvr>
  <p:transition advTm="348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/>
              <a:pPr algn="ctr">
                <a:defRPr/>
              </a:pPr>
              <a:t>20</a:t>
            </a:fld>
            <a:endParaRPr lang="ru-RU" sz="800" dirty="0"/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215628" y="648543"/>
            <a:ext cx="655272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 smtClean="0"/>
              <a:t>Комплект импортного оборудования </a:t>
            </a:r>
            <a:r>
              <a:rPr lang="ru-RU" sz="1200" dirty="0" smtClean="0"/>
              <a:t>для окраски по Папаниколау (ЖЦ) (со стартовым набором </a:t>
            </a:r>
            <a:r>
              <a:rPr lang="ru-RU" sz="1200" dirty="0" err="1" smtClean="0"/>
              <a:t>расходников</a:t>
            </a:r>
            <a:r>
              <a:rPr lang="ru-RU" sz="1200" dirty="0" smtClean="0"/>
              <a:t> на 96 исследований, без системы анализа изображений </a:t>
            </a:r>
            <a:r>
              <a:rPr lang="en-US" sz="1200" dirty="0" smtClean="0"/>
              <a:t>Focal Point</a:t>
            </a:r>
            <a:r>
              <a:rPr lang="ru-RU" sz="1200" dirty="0" smtClean="0"/>
              <a:t>) </a:t>
            </a: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</a:rPr>
              <a:t>9 617 525 </a:t>
            </a:r>
            <a:r>
              <a:rPr lang="ru-RU" sz="1200" dirty="0" smtClean="0">
                <a:solidFill>
                  <a:srgbClr val="FF0000"/>
                </a:solidFill>
              </a:rPr>
              <a:t>(Девять миллионов шестьсот семнадцать тысяч пятьсот двадцать пять) </a:t>
            </a:r>
            <a:r>
              <a:rPr lang="ru-RU" sz="1200" b="1" dirty="0" smtClean="0">
                <a:solidFill>
                  <a:srgbClr val="FF0000"/>
                </a:solidFill>
              </a:rPr>
              <a:t>рублей 67 коп.</a:t>
            </a:r>
          </a:p>
          <a:p>
            <a:pPr lvl="0" algn="just"/>
            <a:r>
              <a:rPr lang="ru-RU" sz="1200" dirty="0" smtClean="0"/>
              <a:t>Краткое наименование аукциона: ЗАКУПКА №0194200000516006628  Поставка комплекса оборудования для приготовления и окрашивания мазков при проведении цитологических исследований Реестровый номер контракта  22014000068 16 000248   </a:t>
            </a:r>
            <a:r>
              <a:rPr lang="ru-RU" sz="1200" u="sng" dirty="0" smtClean="0">
                <a:hlinkClick r:id="rId3"/>
              </a:rPr>
              <a:t>http://zakupki.gov.ru/epz/order/notice/ea44/view/common-info.html?regNumber=0194200000516006628</a:t>
            </a:r>
            <a:endParaRPr lang="ru-RU" sz="1200" u="sng" dirty="0" smtClean="0"/>
          </a:p>
          <a:p>
            <a:pPr lvl="0" algn="just"/>
            <a:endParaRPr lang="ru-RU" sz="1200" dirty="0" smtClean="0"/>
          </a:p>
          <a:p>
            <a:pPr lvl="0" algn="just"/>
            <a:r>
              <a:rPr lang="ru-RU" sz="1200" dirty="0" smtClean="0"/>
              <a:t>Для сравнения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Автоматы окраски ЭМКОСТЕЙНЕР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АФОМК-16-ПРО –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390 000 </a:t>
            </a:r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(Триста девяносто тысяч рублей)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АФОМК-13-ПАП –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390 000 </a:t>
            </a:r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(Триста девяносто тысяч рублей) </a:t>
            </a:r>
          </a:p>
          <a:p>
            <a:pPr algn="just"/>
            <a:endParaRPr lang="ru-RU" sz="1200" dirty="0" smtClean="0"/>
          </a:p>
        </p:txBody>
      </p:sp>
      <p:sp>
        <p:nvSpPr>
          <p:cNvPr id="7" name="Заголовок 21"/>
          <p:cNvSpPr txBox="1">
            <a:spLocks/>
          </p:cNvSpPr>
          <p:nvPr/>
        </p:nvSpPr>
        <p:spPr bwMode="auto">
          <a:xfrm>
            <a:off x="230287" y="144487"/>
            <a:ext cx="6527601" cy="29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804" tIns="32402" rIns="64804" bIns="3240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47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Стоимость оборудования для окраски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/>
              <a:pPr algn="ctr">
                <a:defRPr/>
              </a:pPr>
              <a:t>21</a:t>
            </a:fld>
            <a:endParaRPr lang="ru-RU" sz="800" dirty="0"/>
          </a:p>
        </p:txBody>
      </p:sp>
      <p:sp>
        <p:nvSpPr>
          <p:cNvPr id="27650" name="Заголовок 21"/>
          <p:cNvSpPr>
            <a:spLocks noGrp="1"/>
          </p:cNvSpPr>
          <p:nvPr>
            <p:ph type="title"/>
          </p:nvPr>
        </p:nvSpPr>
        <p:spPr>
          <a:xfrm>
            <a:off x="230287" y="357665"/>
            <a:ext cx="6527601" cy="29087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Выбор технологии цитологического скрининга</a:t>
            </a:r>
            <a:br>
              <a:rPr lang="ru-RU" sz="14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Стоимость расходных материалов и принадлежностей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306933" y="809977"/>
            <a:ext cx="6375362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Стоимость расходных материалов и принадлежностей  для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традиционного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ПАП-теста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(по прайс-листам российских компаний на  2017г.) 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выше 50 руб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Стоимость расходных материалов и принадлежностей  для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ПАП-теста с использованием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ЖЦ по технологии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BD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515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руб.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Краткое наименование аукциона: ЗАКУПКА №0348200039817000025 Закупка  реагентов  и расходных материалов для цитологического скрининга. </a:t>
            </a:r>
          </a:p>
          <a:p>
            <a:pPr lvl="0" algn="r"/>
            <a:endParaRPr lang="ru-RU" sz="1200" u="sng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 lvl="0" algn="r"/>
            <a:r>
              <a:rPr lang="ru-RU" sz="1200" u="sng" dirty="0" smtClean="0">
                <a:latin typeface="Arial" pitchFamily="34" charset="0"/>
                <a:cs typeface="Arial" pitchFamily="34" charset="0"/>
                <a:hlinkClick r:id="rId3"/>
              </a:rPr>
              <a:t>https://www.rts-tender.ru/auctionsearch/ctl/procDetail/mid/</a:t>
            </a:r>
            <a:br>
              <a:rPr lang="ru-RU" sz="1200" u="sng" dirty="0" smtClean="0">
                <a:latin typeface="Arial" pitchFamily="34" charset="0"/>
                <a:cs typeface="Arial" pitchFamily="34" charset="0"/>
                <a:hlinkClick r:id="rId3"/>
              </a:rPr>
            </a:br>
            <a:r>
              <a:rPr lang="ru-RU" sz="1200" u="sng" dirty="0" smtClean="0">
                <a:latin typeface="Arial" pitchFamily="34" charset="0"/>
                <a:cs typeface="Arial" pitchFamily="34" charset="0"/>
                <a:hlinkClick r:id="rId3"/>
              </a:rPr>
              <a:t>691/</a:t>
            </a:r>
            <a:r>
              <a:rPr lang="ru-RU" sz="1200" u="sng" dirty="0" err="1" smtClean="0">
                <a:latin typeface="Arial" pitchFamily="34" charset="0"/>
                <a:cs typeface="Arial" pitchFamily="34" charset="0"/>
                <a:hlinkClick r:id="rId3"/>
              </a:rPr>
              <a:t>number</a:t>
            </a:r>
            <a:r>
              <a:rPr lang="ru-RU" sz="1200" u="sng" dirty="0" smtClean="0">
                <a:latin typeface="Arial" pitchFamily="34" charset="0"/>
                <a:cs typeface="Arial" pitchFamily="34" charset="0"/>
                <a:hlinkClick r:id="rId3"/>
              </a:rPr>
              <a:t>/0348200039816000063/</a:t>
            </a:r>
            <a:r>
              <a:rPr lang="ru-RU" sz="1200" u="sng" dirty="0" err="1" smtClean="0">
                <a:latin typeface="Arial" pitchFamily="34" charset="0"/>
                <a:cs typeface="Arial" pitchFamily="34" charset="0"/>
                <a:hlinkClick r:id="rId3"/>
              </a:rPr>
              <a:t>etpName</a:t>
            </a:r>
            <a:r>
              <a:rPr lang="ru-RU" sz="1200" u="sng" dirty="0" smtClean="0">
                <a:latin typeface="Arial" pitchFamily="34" charset="0"/>
                <a:cs typeface="Arial" pitchFamily="34" charset="0"/>
                <a:hlinkClick r:id="rId3"/>
              </a:rPr>
              <a:t>/</a:t>
            </a:r>
            <a:r>
              <a:rPr lang="ru-RU" sz="1200" u="sng" dirty="0" err="1" smtClean="0">
                <a:latin typeface="Arial" pitchFamily="34" charset="0"/>
                <a:cs typeface="Arial" pitchFamily="34" charset="0"/>
                <a:hlinkClick r:id="rId3"/>
              </a:rPr>
              <a:t>fks</a:t>
            </a:r>
            <a:r>
              <a:rPr lang="en-US" sz="1200" u="sng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1200" u="sng" dirty="0" smtClean="0">
                <a:latin typeface="Arial" pitchFamily="34" charset="0"/>
                <a:cs typeface="Arial" pitchFamily="34" charset="0"/>
                <a:hlinkClick r:id="rId4"/>
              </a:rPr>
              <a:t>/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/>
              <a:pPr algn="ctr">
                <a:defRPr/>
              </a:pPr>
              <a:t>22</a:t>
            </a:fld>
            <a:endParaRPr lang="ru-RU" sz="800" dirty="0"/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306933" y="144487"/>
            <a:ext cx="637536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endParaRPr lang="ru-RU" sz="1400" dirty="0" smtClean="0"/>
          </a:p>
          <a:p>
            <a:pPr lvl="0" algn="just"/>
            <a:endParaRPr lang="ru-RU" sz="1400" dirty="0" smtClean="0"/>
          </a:p>
          <a:p>
            <a:pPr lvl="0" algn="just"/>
            <a:endParaRPr lang="ru-RU" sz="1400" dirty="0" smtClean="0"/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39 698 776,93 руб. (Тридцать девять миллионов шестьсот девяносто восемь тысяч семьсот семьдесят шесть  рублей девяносто три копейки)</a:t>
            </a:r>
          </a:p>
          <a:p>
            <a:pPr lvl="0" algn="just"/>
            <a:endPara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Краткое наименование аукциона:  ЗАКУПКА №0164200003015001100 Оказание услуги аренды системы для проведения цитологических исследований с принадлежностями BD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Focal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Point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 GS 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Imaging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для дооснащения предустановленной заказчиком системы для приготовления и окрашивания мазков при проведении цитологических исследований BD 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PrepStain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algn="r"/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u="sng" dirty="0" smtClean="0">
                <a:latin typeface="Arial" pitchFamily="34" charset="0"/>
                <a:cs typeface="Arial" pitchFamily="34" charset="0"/>
                <a:hlinkClick r:id="rId3"/>
              </a:rPr>
              <a:t>http://zakupki.gov.ru/epz/order/notice/ea44/view/common-info.html?regNumber=0164200003015001100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just"/>
            <a:endParaRPr lang="ru-RU" dirty="0" smtClean="0"/>
          </a:p>
        </p:txBody>
      </p:sp>
      <p:sp>
        <p:nvSpPr>
          <p:cNvPr id="7" name="Заголовок 21"/>
          <p:cNvSpPr txBox="1">
            <a:spLocks/>
          </p:cNvSpPr>
          <p:nvPr/>
        </p:nvSpPr>
        <p:spPr bwMode="auto">
          <a:xfrm>
            <a:off x="230287" y="271030"/>
            <a:ext cx="6527601" cy="29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804" tIns="32402" rIns="64804" bIns="3240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47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Выбор технологии цитологического скрининга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Стоимость аренды системы анализа изображений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 smtClean="0"/>
              <a:pPr algn="ctr">
                <a:defRPr/>
              </a:pPr>
              <a:t>23</a:t>
            </a:fld>
            <a:endParaRPr lang="ru-RU" sz="800" dirty="0"/>
          </a:p>
        </p:txBody>
      </p:sp>
      <p:sp>
        <p:nvSpPr>
          <p:cNvPr id="27650" name="Заголовок 21"/>
          <p:cNvSpPr>
            <a:spLocks noGrp="1"/>
          </p:cNvSpPr>
          <p:nvPr>
            <p:ph type="title"/>
          </p:nvPr>
        </p:nvSpPr>
        <p:spPr>
          <a:xfrm>
            <a:off x="230287" y="-2375"/>
            <a:ext cx="5913918" cy="29087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Реальная практика закупок – г. Москва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76516" y="3221668"/>
            <a:ext cx="6605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Три комплекта аппаратуры с производительностью 40 слайдов в час 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237,4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млн.руб.  </a:t>
            </a:r>
            <a:r>
              <a:rPr lang="en-US" sz="12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/>
              </a:rPr>
              <a:t>https</a:t>
            </a:r>
            <a:r>
              <a:rPr lang="en-US" sz="1200" u="sng" dirty="0" smtClean="0">
                <a:latin typeface="Arial" pitchFamily="34" charset="0"/>
                <a:cs typeface="Arial" pitchFamily="34" charset="0"/>
                <a:hlinkClick r:id="rId3"/>
              </a:rPr>
              <a:t>://www.rts-tender.ru/auctionsearch?number=0173200001417000938</a:t>
            </a:r>
            <a:r>
              <a:rPr lang="ru-RU" sz="1200" u="sng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Снимо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9723" y="504527"/>
            <a:ext cx="4796834" cy="27527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31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  <a:noFill/>
        </p:spPr>
        <p:txBody>
          <a:bodyPr/>
          <a:lstStyle/>
          <a:p>
            <a:pPr algn="ctr"/>
            <a:fld id="{0446463C-33B9-4C49-9E5A-F922B56F800B}" type="slidenum">
              <a:rPr lang="ru-RU" sz="800" smtClean="0">
                <a:latin typeface="Arial" pitchFamily="34" charset="0"/>
                <a:cs typeface="Arial" pitchFamily="34" charset="0"/>
              </a:rPr>
              <a:pPr algn="ctr"/>
              <a:t>24</a:t>
            </a:fld>
            <a:endParaRPr lang="ru-RU" sz="8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Заголовок 21"/>
          <p:cNvSpPr>
            <a:spLocks noGrp="1"/>
          </p:cNvSpPr>
          <p:nvPr>
            <p:ph type="title"/>
          </p:nvPr>
        </p:nvSpPr>
        <p:spPr>
          <a:xfrm>
            <a:off x="97157" y="285657"/>
            <a:ext cx="6660732" cy="290878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Сравнение доходов на душу населения </a:t>
            </a:r>
            <a:br>
              <a:rPr lang="ru-RU" sz="1400" b="1" dirty="0" smtClean="0"/>
            </a:br>
            <a:r>
              <a:rPr lang="ru-RU" sz="1400" b="1" dirty="0" smtClean="0"/>
              <a:t>и расходов на здравоохранение в различных странах </a:t>
            </a:r>
          </a:p>
        </p:txBody>
      </p:sp>
      <p:sp>
        <p:nvSpPr>
          <p:cNvPr id="60420" name="Прямоугольник 6"/>
          <p:cNvSpPr>
            <a:spLocks noChangeArrowheads="1"/>
          </p:cNvSpPr>
          <p:nvPr/>
        </p:nvSpPr>
        <p:spPr bwMode="auto">
          <a:xfrm>
            <a:off x="306485" y="619525"/>
            <a:ext cx="63752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800" dirty="0"/>
          </a:p>
          <a:p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Доход на душу населения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 расходы на здравоохранение в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России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несколько раз ниже, чем в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странах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где при скрининге </a:t>
            </a:r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РШМ применяется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ЖЦ</a:t>
            </a:r>
          </a:p>
          <a:p>
            <a:endParaRPr lang="ru-RU" sz="12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4355170"/>
              </p:ext>
            </p:extLst>
          </p:nvPr>
        </p:nvGraphicFramePr>
        <p:xfrm>
          <a:off x="719683" y="1368623"/>
          <a:ext cx="5666274" cy="1630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8342"/>
                <a:gridCol w="1888966"/>
                <a:gridCol w="1888966"/>
              </a:tblGrid>
              <a:tr h="30789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ВВП в $ на человека и годовые расходы на здравоохранение в странах, где скрининг на РШМ основан на ЖЦ в сравнении с российскими данными.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Страна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ВВП в $ на </a:t>
                      </a:r>
                      <a:r>
                        <a:rPr lang="ru-RU" sz="1000" dirty="0" smtClean="0">
                          <a:effectLst/>
                        </a:rPr>
                        <a:t>душу населения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Годовые расходы на здравоохранение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 $ на </a:t>
                      </a:r>
                      <a:r>
                        <a:rPr lang="ru-RU" sz="1000" dirty="0" smtClean="0">
                          <a:effectLst/>
                        </a:rPr>
                        <a:t> душу населения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</a:tr>
              <a:tr h="161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Австралия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49145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6031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</a:tr>
              <a:tr h="161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Великобритания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42106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3935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</a:tr>
              <a:tr h="161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53104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6463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</a:tr>
              <a:tr h="161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США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57220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9403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</a:tr>
              <a:tr h="1615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Россия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</a:rPr>
                        <a:t>7743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</a:rPr>
                        <a:t>893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161" marR="10161" marT="7621" marB="7621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7352" y="3180438"/>
            <a:ext cx="6221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http://stainer.ru/site_files/docs/citologicheskij-skrining-na-rshm-kakuyu-tehnologiyu-vybrat-02-06-2017.pdf</a:t>
            </a:r>
            <a:r>
              <a:rPr lang="ru-RU" sz="1200" dirty="0" smtClean="0"/>
              <a:t>  (По данным агентства </a:t>
            </a:r>
            <a:r>
              <a:rPr lang="en-US" sz="1200" dirty="0" smtClean="0"/>
              <a:t>Bloomberg</a:t>
            </a:r>
            <a:r>
              <a:rPr lang="ru-RU" sz="1200" dirty="0" smtClean="0"/>
              <a:t>).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051788" y="3684872"/>
            <a:ext cx="230286" cy="115588"/>
          </a:xfrm>
        </p:spPr>
        <p:txBody>
          <a:bodyPr/>
          <a:lstStyle/>
          <a:p>
            <a:pPr>
              <a:defRPr/>
            </a:pPr>
            <a:fld id="{B66C34F4-15CC-4177-B4C2-59918CE5DEEA}" type="slidenum">
              <a:rPr lang="ru-RU" sz="800"/>
              <a:pPr>
                <a:defRPr/>
              </a:pPr>
              <a:t>25</a:t>
            </a:fld>
            <a:endParaRPr lang="ru-RU" sz="800" dirty="0"/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215626" y="72479"/>
            <a:ext cx="633670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802" tIns="32401" rIns="64802" bIns="32401" anchor="ctr"/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Опубликованы брошюры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касательно скрининга РШМ в России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Брошюра 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714" y="649026"/>
            <a:ext cx="2125982" cy="3006481"/>
          </a:xfrm>
          <a:prstGeom prst="rect">
            <a:avLst/>
          </a:prstGeom>
        </p:spPr>
      </p:pic>
      <p:pic>
        <p:nvPicPr>
          <p:cNvPr id="6" name="Рисунок 5" descr="Брошюра 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5868" y="648543"/>
            <a:ext cx="2133404" cy="301710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64100" y="2232719"/>
            <a:ext cx="22322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802" tIns="32401" rIns="64802" bIns="32401" anchor="ctr"/>
          <a:lstStyle/>
          <a:p>
            <a:pPr algn="r"/>
            <a:r>
              <a:rPr lang="en-US" sz="1200" dirty="0" smtClean="0">
                <a:latin typeface="Arial" pitchFamily="34" charset="0"/>
                <a:cs typeface="Arial" pitchFamily="34" charset="0"/>
                <a:hlinkClick r:id="rId5"/>
              </a:rPr>
              <a:t>http://stainer.ru/site_files/docs/citologicheskij-skrining-na-rshm-kakuyu-tehnologiyu-vybrat-02-06-2017.pdf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r"/>
            <a:endParaRPr lang="ru-RU" sz="1200" dirty="0" smtClean="0">
              <a:latin typeface="Arial" pitchFamily="34" charset="0"/>
              <a:cs typeface="Arial" pitchFamily="34" charset="0"/>
              <a:hlinkClick r:id="rId6"/>
            </a:endParaRPr>
          </a:p>
          <a:p>
            <a:pPr algn="r"/>
            <a:r>
              <a:rPr lang="en-US" sz="1200" dirty="0" smtClean="0">
                <a:latin typeface="Arial" pitchFamily="34" charset="0"/>
                <a:cs typeface="Arial" pitchFamily="34" charset="0"/>
                <a:hlinkClick r:id="rId6"/>
              </a:rPr>
              <a:t>http://stainer.ru/site_files/docs/K-voprosu-ob-organizacii-skrininga-na-RShM-(na-primere-MO)-01-09-2017.pdf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3"/>
          <p:cNvSpPr>
            <a:spLocks noChangeArrowheads="1"/>
          </p:cNvSpPr>
          <p:nvPr/>
        </p:nvSpPr>
        <p:spPr bwMode="auto">
          <a:xfrm>
            <a:off x="460572" y="154966"/>
            <a:ext cx="5933258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 eaLnBrk="1" hangingPunct="1"/>
            <a:r>
              <a:rPr lang="ru-RU" sz="1400" b="1" dirty="0">
                <a:latin typeface="+mj-lt"/>
                <a:cs typeface="Times New Roman" pitchFamily="18" charset="0"/>
              </a:rPr>
              <a:t>Европейское руководство по обеспечению качества при цервикальном скрининге</a:t>
            </a:r>
            <a:endParaRPr lang="ru-RU" altLang="ru-RU" sz="1400" b="1" dirty="0">
              <a:latin typeface="+mj-lt"/>
            </a:endParaRPr>
          </a:p>
        </p:txBody>
      </p:sp>
      <p:pic>
        <p:nvPicPr>
          <p:cNvPr id="55299" name="Рисунок 3" descr="Arby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99" y="720552"/>
            <a:ext cx="51125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/>
              <a:pPr algn="ctr">
                <a:defRPr/>
              </a:pPr>
              <a:t>27</a:t>
            </a:fld>
            <a:endParaRPr lang="ru-RU" sz="800" dirty="0"/>
          </a:p>
        </p:txBody>
      </p:sp>
      <p:sp>
        <p:nvSpPr>
          <p:cNvPr id="27650" name="Заголовок 21"/>
          <p:cNvSpPr>
            <a:spLocks noGrp="1"/>
          </p:cNvSpPr>
          <p:nvPr>
            <p:ph type="title"/>
          </p:nvPr>
        </p:nvSpPr>
        <p:spPr>
          <a:xfrm>
            <a:off x="150347" y="432519"/>
            <a:ext cx="6527601" cy="290878"/>
          </a:xfrm>
        </p:spPr>
        <p:txBody>
          <a:bodyPr>
            <a:normAutofit fontScale="90000"/>
          </a:bodyPr>
          <a:lstStyle/>
          <a:p>
            <a:r>
              <a:rPr lang="ru-RU" sz="1500" b="1" dirty="0">
                <a:latin typeface="Arial" pitchFamily="34" charset="0"/>
                <a:cs typeface="Arial" pitchFamily="34" charset="0"/>
              </a:rPr>
              <a:t>Проект рекомендаций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500" b="1" dirty="0" smtClean="0">
                <a:latin typeface="Arial" pitchFamily="34" charset="0"/>
                <a:cs typeface="Arial" pitchFamily="34" charset="0"/>
              </a:rPr>
            </a:b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1500" b="1" dirty="0">
                <a:latin typeface="Arial" pitchFamily="34" charset="0"/>
                <a:cs typeface="Arial" pitchFamily="34" charset="0"/>
              </a:rPr>
              <a:t>цервикальному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скринингу </a:t>
            </a:r>
            <a:r>
              <a:rPr lang="ru-RU" sz="15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500" b="1" dirty="0">
                <a:latin typeface="Arial" pitchFamily="34" charset="0"/>
                <a:cs typeface="Arial" pitchFamily="34" charset="0"/>
              </a:rPr>
            </a:br>
            <a:r>
              <a:rPr lang="en-US" sz="1500" b="1" dirty="0">
                <a:latin typeface="Arial" pitchFamily="34" charset="0"/>
                <a:cs typeface="Arial" pitchFamily="34" charset="0"/>
              </a:rPr>
              <a:t>U.S. Preventive Services Task Force (USPSTF) 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(октябрь 2017)</a:t>
            </a:r>
            <a:r>
              <a:rPr lang="en-US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15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306406" y="3249550"/>
            <a:ext cx="6375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hlinkClick r:id="rId3"/>
              </a:rPr>
              <a:t>https://www.uspreventiveservicestaskforce.org/Page/Document/draft-recommendation-statement/cervical-cancer-screening2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USPSTF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9763" y="889083"/>
            <a:ext cx="4104456" cy="2299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659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/>
              <a:pPr algn="ctr">
                <a:defRPr/>
              </a:pPr>
              <a:t>28</a:t>
            </a:fld>
            <a:endParaRPr lang="ru-RU" sz="800" dirty="0"/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306933" y="288503"/>
            <a:ext cx="637536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U.S. Preventive Services Task Force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октябрь 2017г.  по поводу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цитологического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скринига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:</a:t>
            </a:r>
          </a:p>
          <a:p>
            <a:pPr algn="just"/>
            <a:endParaRPr lang="ru-RU" sz="1200" i="1" dirty="0" smtClean="0"/>
          </a:p>
          <a:p>
            <a:pPr algn="just"/>
            <a:r>
              <a:rPr lang="ru-RU" sz="1200" i="1" dirty="0" smtClean="0"/>
              <a:t>«</a:t>
            </a:r>
            <a:r>
              <a:rPr lang="ru-RU" sz="1200" i="1" dirty="0"/>
              <a:t>Уменьшение количества случаев рака шейки матки (РШМ) в Соединенных Штатах в течение последних нескольких десятилетий объясняется эффективностью и широким распространением скрининга рака шейки матки, сначала в форме традиционной цитологии (ТЦ), а затем в форме цитологии с жидкостной </a:t>
            </a:r>
            <a:r>
              <a:rPr lang="ru-RU" sz="1200" i="1" dirty="0" err="1"/>
              <a:t>пробоподготовкой</a:t>
            </a:r>
            <a:r>
              <a:rPr lang="ru-RU" sz="1200" i="1" dirty="0"/>
              <a:t> (ЖЦ). </a:t>
            </a:r>
            <a:r>
              <a:rPr lang="ru-RU" sz="1200" b="1" i="1" dirty="0">
                <a:solidFill>
                  <a:srgbClr val="FF0000"/>
                </a:solidFill>
              </a:rPr>
              <a:t>Имеющиеся данные свидетельствуют о том, что нет клинически значимых различий между ЖЦ и ТЦ</a:t>
            </a:r>
            <a:r>
              <a:rPr lang="ru-RU" sz="1200" b="1" i="1" dirty="0" smtClean="0">
                <a:solidFill>
                  <a:srgbClr val="FF0000"/>
                </a:solidFill>
              </a:rPr>
              <a:t>.</a:t>
            </a:r>
            <a:r>
              <a:rPr lang="ru-RU" sz="1200" i="1" dirty="0" smtClean="0"/>
              <a:t>»</a:t>
            </a:r>
          </a:p>
          <a:p>
            <a:pPr algn="just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644" y="2592760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u="sng" dirty="0" smtClean="0">
                <a:latin typeface="Arial" pitchFamily="34" charset="0"/>
                <a:cs typeface="Arial" pitchFamily="34" charset="0"/>
                <a:hlinkClick r:id="rId3"/>
              </a:rPr>
              <a:t>https://www.uspreventiveservicestaskforce.org/Page/Document/draft-recommendation-statement/cervical-cancer-screening2</a:t>
            </a:r>
            <a:endParaRPr lang="en-US" sz="1200" u="sng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200" dirty="0" smtClean="0">
                <a:latin typeface="Arial" pitchFamily="34" charset="0"/>
                <a:cs typeface="Arial" pitchFamily="34" charset="0"/>
                <a:hlinkClick r:id="rId4"/>
              </a:rPr>
              <a:t>http://stainer.ru/site_files/docs/Citologicheskij-skrining-kakuyu-tehnologiyu-vybrat.-Posternyj-doklad-na-III-Kongresse-laboratornoj-mediciny.pdf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04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/>
              <a:pPr algn="ctr">
                <a:defRPr/>
              </a:pPr>
              <a:t>29</a:t>
            </a:fld>
            <a:endParaRPr lang="ru-RU" sz="800" dirty="0"/>
          </a:p>
        </p:txBody>
      </p:sp>
      <p:sp>
        <p:nvSpPr>
          <p:cNvPr id="27650" name="Заголовок 21"/>
          <p:cNvSpPr>
            <a:spLocks noGrp="1"/>
          </p:cNvSpPr>
          <p:nvPr>
            <p:ph type="title"/>
          </p:nvPr>
        </p:nvSpPr>
        <p:spPr>
          <a:xfrm>
            <a:off x="230287" y="213649"/>
            <a:ext cx="6527601" cy="29087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Выбор технологии цитологического скрининга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193124" y="431933"/>
            <a:ext cx="6621692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400" dirty="0" smtClean="0">
                <a:solidFill>
                  <a:srgbClr val="FF0000"/>
                </a:solidFill>
              </a:rPr>
              <a:t>Все основные успехи скрининга на РШМ достигнуты до внедрения технологии жидкостной цитологии</a:t>
            </a:r>
            <a:r>
              <a:rPr lang="ru-RU" sz="1400" dirty="0" smtClean="0"/>
              <a:t>, например, данные по Финляндии:</a:t>
            </a:r>
          </a:p>
          <a:p>
            <a:pPr lvl="0" algn="just"/>
            <a:r>
              <a:rPr lang="ru-RU" sz="1400" i="1" dirty="0" smtClean="0"/>
              <a:t>«В среднем отмечено снижение заболеваемости раком шейки матки к 1994 году на 60-70%, наиболее выраженная (до 80%) для женщин в возрасте 35-50 лет. Параллельно проанализирована смертность от рака. В настоящее время ежегодная заболеваемость раком шейки матки в Финляндии составляет 2,7 на 100 000 женщин это самая низкая заболеваемость в мире» </a:t>
            </a:r>
            <a:r>
              <a:rPr lang="ru-RU" sz="1400" i="1" dirty="0" smtClean="0"/>
              <a:t> </a:t>
            </a:r>
          </a:p>
          <a:p>
            <a:pPr lvl="0" algn="ctr"/>
            <a:r>
              <a:rPr lang="ru-RU" sz="1400" b="1" i="1" dirty="0" smtClean="0">
                <a:solidFill>
                  <a:srgbClr val="FF0000"/>
                </a:solidFill>
              </a:rPr>
              <a:t>(в 7,8 раз </a:t>
            </a:r>
            <a:r>
              <a:rPr lang="en-GB" sz="1400" b="1" i="1" dirty="0" smtClean="0">
                <a:solidFill>
                  <a:srgbClr val="FF0000"/>
                </a:solidFill>
              </a:rPr>
              <a:t>&lt;</a:t>
            </a:r>
            <a:r>
              <a:rPr lang="ru-RU" sz="1400" b="1" i="1" dirty="0" smtClean="0">
                <a:solidFill>
                  <a:srgbClr val="FF0000"/>
                </a:solidFill>
              </a:rPr>
              <a:t>, чем в Московской области!)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lvl="0" algn="just"/>
            <a:r>
              <a:rPr lang="ru-RU" sz="1400" dirty="0" smtClean="0"/>
              <a:t>. </a:t>
            </a:r>
            <a:r>
              <a:rPr lang="en-US" sz="1400" b="1" dirty="0" err="1" smtClean="0"/>
              <a:t>Surjanen</a:t>
            </a:r>
            <a:r>
              <a:rPr lang="en-US" sz="1400" dirty="0" smtClean="0"/>
              <a:t> </a:t>
            </a:r>
            <a:r>
              <a:rPr lang="en-US" sz="1400" b="1" dirty="0" smtClean="0"/>
              <a:t>K.</a:t>
            </a:r>
            <a:r>
              <a:rPr lang="en-US" sz="1400" dirty="0" smtClean="0"/>
              <a:t> MASS SCREENING OF CERVICAL CANCER IN FINLAND Department of Pathology, University of Kuopio </a:t>
            </a:r>
            <a:r>
              <a:rPr lang="ru-RU" sz="1400" dirty="0" smtClean="0"/>
              <a:t>К</a:t>
            </a:r>
            <a:r>
              <a:rPr lang="en-US" sz="1400" dirty="0" smtClean="0"/>
              <a:t>. </a:t>
            </a:r>
            <a:r>
              <a:rPr lang="ru-RU" sz="1400" dirty="0" err="1" smtClean="0"/>
              <a:t>Сурьянен</a:t>
            </a:r>
            <a:r>
              <a:rPr lang="en-US" sz="1400" dirty="0" smtClean="0"/>
              <a:t>. </a:t>
            </a:r>
            <a:r>
              <a:rPr lang="ru-RU" sz="1400" dirty="0" smtClean="0"/>
              <a:t>Массовый скрининг рака шейки матки в Финляндии Доклад на конференции "Новые методы и разработки в </a:t>
            </a:r>
            <a:r>
              <a:rPr lang="ru-RU" sz="1400" dirty="0" err="1" smtClean="0"/>
              <a:t>онкоморфологии</a:t>
            </a:r>
            <a:r>
              <a:rPr lang="ru-RU" sz="1400" dirty="0" smtClean="0"/>
              <a:t>", проведенной в ОНЦ им. Н.Н. Блохина в январе 1996 г. </a:t>
            </a:r>
            <a:r>
              <a:rPr lang="ru-RU" sz="1400" u="sng" dirty="0" smtClean="0">
                <a:hlinkClick r:id="rId3"/>
              </a:rPr>
              <a:t>http://www.cironline.ru/articles/168/92429/</a:t>
            </a:r>
            <a:endParaRPr lang="ru-RU" sz="1400" u="sng" dirty="0" smtClean="0"/>
          </a:p>
          <a:p>
            <a:pPr lvl="0" algn="just"/>
            <a:r>
              <a:rPr lang="ru-RU" sz="1400" dirty="0" smtClean="0"/>
              <a:t>Аналогичные </a:t>
            </a:r>
            <a:r>
              <a:rPr lang="ru-RU" sz="1400" dirty="0" smtClean="0"/>
              <a:t>данные можно привести по Канаде, Австралии и др.</a:t>
            </a:r>
            <a:endParaRPr lang="ru-RU" sz="1400" u="sng" dirty="0" smtClean="0"/>
          </a:p>
          <a:p>
            <a:pPr lvl="0" algn="just"/>
            <a:endParaRPr lang="ru-RU" sz="1200" dirty="0" smtClean="0"/>
          </a:p>
          <a:p>
            <a:endParaRPr lang="ru-RU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87635" y="432520"/>
            <a:ext cx="5875179" cy="432047"/>
          </a:xfrm>
          <a:prstGeom prst="rect">
            <a:avLst/>
          </a:prstGeom>
        </p:spPr>
        <p:txBody>
          <a:bodyPr vert="horz" lIns="61722" tIns="30861" rIns="61722" bIns="30861" rtlCol="0" anchor="ctr">
            <a:noAutofit/>
          </a:bodyPr>
          <a:lstStyle/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Новые автоматы окраски  с низкой себестоимостью АФОМК-9-25</a:t>
            </a:r>
          </a:p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P_20171214_102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4"/>
            <a:ext cx="6911975" cy="3887986"/>
          </a:xfrm>
          <a:prstGeom prst="rect">
            <a:avLst/>
          </a:prstGeom>
        </p:spPr>
      </p:pic>
    </p:spTree>
  </p:cSld>
  <p:clrMapOvr>
    <a:masterClrMapping/>
  </p:clrMapOvr>
  <p:transition advTm="348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/>
              <a:pPr algn="ctr">
                <a:defRPr/>
              </a:pPr>
              <a:t>30</a:t>
            </a:fld>
            <a:endParaRPr lang="ru-RU" sz="800" dirty="0"/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215628" y="288503"/>
            <a:ext cx="6336703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17463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На основе продукции ООО МЛТ может быть построена дешёвая и эффективная система скрининга РШМ не только в Московской области, но и в России.</a:t>
            </a:r>
          </a:p>
          <a:p>
            <a:pPr marL="342900" indent="17463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342900" indent="17463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Требуется примерно 14 миллионов анализов в год.</a:t>
            </a:r>
          </a:p>
          <a:p>
            <a:pPr marL="342900" indent="17463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342900" indent="17463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Тем не менее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наши неоднократные обращения в </a:t>
            </a:r>
          </a:p>
          <a:p>
            <a:pPr marL="342900" indent="17463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Минздрав МО ни к чему не приводят.</a:t>
            </a:r>
          </a:p>
          <a:p>
            <a:pPr marL="342900" indent="17463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342900" indent="17463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Главное для нас спрос, но 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система закупок в Московской области работает против местного производителя.</a:t>
            </a:r>
          </a:p>
          <a:p>
            <a:pPr marL="342900" indent="17463"/>
            <a:endParaRPr lang="ru-RU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17463" algn="ctr"/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Главной задачей МТК МО мы видим именно обеспечение спроса.</a:t>
            </a:r>
          </a:p>
          <a:p>
            <a:pPr marL="342900" indent="-342900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eriod"/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eriod"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800" dirty="0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956965" y="3672172"/>
            <a:ext cx="475813" cy="128291"/>
          </a:xfrm>
        </p:spPr>
        <p:txBody>
          <a:bodyPr/>
          <a:lstStyle/>
          <a:p>
            <a:pPr algn="ctr">
              <a:defRPr/>
            </a:pPr>
            <a:fld id="{5529D208-5A07-4E51-A656-AD921EA40037}" type="slidenum">
              <a:rPr lang="ru-RU" sz="800"/>
              <a:pPr algn="ctr">
                <a:defRPr/>
              </a:pPr>
              <a:t>31</a:t>
            </a:fld>
            <a:endParaRPr lang="ru-RU" sz="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9090" y="245785"/>
            <a:ext cx="6333794" cy="335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Перспективные проекты</a:t>
            </a:r>
          </a:p>
          <a:p>
            <a:pPr>
              <a:lnSpc>
                <a:spcPct val="114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4000"/>
              </a:lnSpc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– Новый набор реагентов для окраски по Романовскому</a:t>
            </a:r>
          </a:p>
          <a:p>
            <a:pPr>
              <a:lnSpc>
                <a:spcPct val="114000"/>
              </a:lnSpc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– Отечественная недорогая автоматическая система жидкостной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пробоподготовки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цитологических препаратов (т.н. ЖЦ)</a:t>
            </a:r>
          </a:p>
          <a:p>
            <a:pPr>
              <a:lnSpc>
                <a:spcPct val="114000"/>
              </a:lnSpc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– Оборудование для гистологической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пробоподготовки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– тканевые процессоры, заливочные станции в сотрудничестве с европейским производителем</a:t>
            </a:r>
          </a:p>
          <a:p>
            <a:pPr>
              <a:lnSpc>
                <a:spcPct val="114000"/>
              </a:lnSpc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– Недорогой автоматический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коагулометр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–  Строительство корпуса на 1000 м2 </a:t>
            </a:r>
          </a:p>
          <a:p>
            <a:pPr>
              <a:lnSpc>
                <a:spcPct val="114000"/>
              </a:lnSpc>
            </a:pPr>
            <a:endParaRPr lang="ru-RU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4000"/>
              </a:lnSpc>
            </a:pPr>
            <a:endParaRPr lang="ru-RU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Будет ли спрос на наши изделия?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31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75667" y="2203979"/>
            <a:ext cx="5832647" cy="9939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ГК ЭМКО лого - 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795" y="1008583"/>
            <a:ext cx="5881520" cy="13968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5667" y="2872080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Группа компаний включает два предприятия:</a:t>
            </a:r>
          </a:p>
          <a:p>
            <a:pPr algn="r"/>
            <a:r>
              <a:rPr lang="ru-RU" sz="1600" dirty="0" smtClean="0">
                <a:latin typeface="Arial" pitchFamily="34" charset="0"/>
                <a:cs typeface="Arial" pitchFamily="34" charset="0"/>
              </a:rPr>
              <a:t>ООО ЭМКО – Москва, ООО МЛТ – ОЭЗ «ДУБНА», г. Дубна</a:t>
            </a:r>
          </a:p>
        </p:txBody>
      </p:sp>
    </p:spTree>
  </p:cSld>
  <p:clrMapOvr>
    <a:masterClrMapping/>
  </p:clrMapOvr>
  <p:transition advTm="337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8398" y="432520"/>
            <a:ext cx="5875179" cy="43204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Экономичные </a:t>
            </a:r>
            <a:r>
              <a:rPr lang="ru-RU" sz="1800" b="1" dirty="0" err="1" smtClean="0">
                <a:latin typeface="Arial" pitchFamily="34" charset="0"/>
                <a:cs typeface="Arial" pitchFamily="34" charset="0"/>
              </a:rPr>
              <a:t>коагулометры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ЭМКО </a:t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для диагностики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профилактики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болезней </a:t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системы кровообращения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620" y="1022744"/>
            <a:ext cx="6624736" cy="993951"/>
          </a:xfrm>
        </p:spPr>
        <p:txBody>
          <a:bodyPr>
            <a:noAutofit/>
          </a:bodyPr>
          <a:lstStyle/>
          <a:p>
            <a:pPr algn="just"/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Первый Российский </a:t>
            </a:r>
            <a:r>
              <a:rPr lang="ru-RU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коагулометр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- ЭМКО-02 (1994 г.)</a:t>
            </a:r>
          </a:p>
          <a:p>
            <a:pPr algn="just"/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Сейчас выпускается 7 моделей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коагулометров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ЭМКО (из них 4 модели – ООО МЛТ). Это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самые массовые анализаторы показателей гемостаза в России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них производится  более 1 000 000 определений в месяц. В 2007 г. по программе ЗДОРОВЬЕ в ЛПУ России было поставлено около 1200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коагулометров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ЭМКО.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настоящее время требуется замена </a:t>
            </a:r>
            <a:r>
              <a:rPr lang="ru-RU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коагулометров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поставленных в 2007 г. </a:t>
            </a:r>
          </a:p>
          <a:p>
            <a:pPr algn="just"/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53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8398" y="432520"/>
            <a:ext cx="5875179" cy="43204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Экономичные </a:t>
            </a:r>
            <a:r>
              <a:rPr lang="ru-RU" sz="1800" b="1" dirty="0" err="1" smtClean="0">
                <a:latin typeface="Arial" pitchFamily="34" charset="0"/>
                <a:cs typeface="Arial" pitchFamily="34" charset="0"/>
              </a:rPr>
              <a:t>коагулометры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ЭМКО – </a:t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диагностика и профилактика болезней </a:t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системы кровообращения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АПГ4-02-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5707" y="1196856"/>
            <a:ext cx="5040560" cy="2492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227" y="2520751"/>
            <a:ext cx="13260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АПГ-2-02,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АПГ2-02-П,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АПГ4-02-П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ООО ЭМКО</a:t>
            </a:r>
            <a:endParaRPr lang="ru-RU" sz="1600" dirty="0"/>
          </a:p>
        </p:txBody>
      </p:sp>
    </p:spTree>
  </p:cSld>
  <p:clrMapOvr>
    <a:masterClrMapping/>
  </p:clrMapOvr>
  <p:transition advTm="306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4528"/>
            <a:ext cx="6840363" cy="432047"/>
          </a:xfrm>
        </p:spPr>
        <p:txBody>
          <a:bodyPr>
            <a:noAutofit/>
          </a:bodyPr>
          <a:lstStyle/>
          <a:p>
            <a:r>
              <a:rPr lang="ru-RU" sz="1800" b="1" dirty="0" err="1" smtClean="0">
                <a:latin typeface="Arial" pitchFamily="34" charset="0"/>
                <a:cs typeface="Arial" pitchFamily="34" charset="0"/>
              </a:rPr>
              <a:t>Коагулометры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ЭМКО – МЛТ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диагностика и профилактика болезней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системы кровообращения,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расходные принадлежности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endParaRPr lang="ru-RU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АПГ4-03ПФ-3-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715" y="1260069"/>
            <a:ext cx="5040560" cy="24823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2176" y="2421448"/>
            <a:ext cx="14836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АПГ-2-03-П,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АПГ2-03-П-Х,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АПГ4-03-П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АПГ4-03-П-Х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ООО МЛТ</a:t>
            </a:r>
            <a:endParaRPr lang="ru-RU" sz="1600" dirty="0"/>
          </a:p>
        </p:txBody>
      </p:sp>
    </p:spTree>
  </p:cSld>
  <p:clrMapOvr>
    <a:masterClrMapping/>
  </p:clrMapOvr>
  <p:transition advTm="334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620" y="432519"/>
            <a:ext cx="6624736" cy="993951"/>
          </a:xfrm>
        </p:spPr>
        <p:txBody>
          <a:bodyPr>
            <a:noAutofit/>
          </a:bodyPr>
          <a:lstStyle/>
          <a:p>
            <a:pPr algn="just"/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Первый Российский  программируемый автомат окраски биологических препаратов  ЭМКОСТЕЙНЕР (2009 г.)</a:t>
            </a:r>
          </a:p>
          <a:p>
            <a:pPr algn="just"/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Сейчас выпускается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модели первого поколения ЭМКОСТЕЙНЕР (АФОМК-6,8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Г,8-В,13-ПАП)  это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самые массовые автоматы окраски мазков в России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Начат выпуск автоматов окраски второго поколения ЭМКОСТЕЙНЕР: АФОМК-16-12.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Заканчивается регистрация высокопроизводительных автоматов второго поколения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АФОМК-16-25.</a:t>
            </a:r>
            <a:endParaRPr lang="en-GB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Заканчивается разработка автоматов с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низкой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себестоимостью АФОМК-9-25</a:t>
            </a:r>
          </a:p>
          <a:p>
            <a:pPr algn="just">
              <a:lnSpc>
                <a:spcPct val="80000"/>
              </a:lnSpc>
            </a:pP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5627" y="216496"/>
            <a:ext cx="5875179" cy="432047"/>
          </a:xfrm>
          <a:prstGeom prst="rect">
            <a:avLst/>
          </a:prstGeom>
        </p:spPr>
        <p:txBody>
          <a:bodyPr vert="horz" lIns="61722" tIns="30861" rIns="61722" bIns="30861" rtlCol="0" anchor="ctr">
            <a:noAutofit/>
          </a:bodyPr>
          <a:lstStyle/>
          <a:p>
            <a:pPr marL="0" marR="0" lvl="0" indent="0" algn="ctr" defTabSz="6172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Экономичные автоматы окраски ЭМКОСТЕЙНЕР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advTm="523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627" y="72480"/>
            <a:ext cx="5875179" cy="43204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Экономичные автоматы окраски ЭМКОСТЕЙНЕР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44019" y="1008583"/>
            <a:ext cx="2520280" cy="3024336"/>
          </a:xfrm>
        </p:spPr>
        <p:txBody>
          <a:bodyPr>
            <a:noAutofit/>
          </a:bodyPr>
          <a:lstStyle/>
          <a:p>
            <a:pPr algn="just"/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АФОМК-6,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АФОМК8-Г-01,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АФОМК8-В-01,</a:t>
            </a:r>
          </a:p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АФОМК-13-ПАП</a:t>
            </a:r>
          </a:p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ООО ЭМКО</a:t>
            </a:r>
            <a:endParaRPr lang="ru-RU" sz="16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15627" y="72479"/>
            <a:ext cx="5875179" cy="432047"/>
          </a:xfrm>
          <a:prstGeom prst="rect">
            <a:avLst/>
          </a:prstGeom>
        </p:spPr>
        <p:txBody>
          <a:bodyPr vert="horz" lIns="61722" tIns="30861" rIns="61722" bIns="30861" rtlCol="0" anchor="ctr">
            <a:noAutofit/>
          </a:bodyPr>
          <a:lstStyle/>
          <a:p>
            <a:pPr marL="0" marR="0" lvl="0" indent="0" algn="ctr" defTabSz="6172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Экономичные автоматы окраски ЭМКОСТЕЙНЕР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Рисунок 5" descr="АФОМК-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086" y="576535"/>
            <a:ext cx="3766981" cy="3168352"/>
          </a:xfrm>
          <a:prstGeom prst="rect">
            <a:avLst/>
          </a:prstGeom>
        </p:spPr>
      </p:pic>
    </p:spTree>
  </p:cSld>
  <p:clrMapOvr>
    <a:masterClrMapping/>
  </p:clrMapOvr>
  <p:transition advTm="35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1296</Words>
  <Application>Microsoft Office PowerPoint</Application>
  <PresentationFormat>Произвольный</PresentationFormat>
  <Paragraphs>298</Paragraphs>
  <Slides>31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Экономичные коагулометры ЭМКО  для диагностики и профилактики болезней  системы кровообращения</vt:lpstr>
      <vt:lpstr>Экономичные коагулометры ЭМКО –  диагностика и профилактика болезней  системы кровообращения</vt:lpstr>
      <vt:lpstr>Коагулометры ЭМКО – МЛТ диагностика и профилактика болезней системы кровообращения, расходные принадлежности </vt:lpstr>
      <vt:lpstr>Слайд 8</vt:lpstr>
      <vt:lpstr>Экономичные автоматы окраски ЭМКОСТЕЙНЕР</vt:lpstr>
      <vt:lpstr>Экономичные автоматы окраски FASTAINER</vt:lpstr>
      <vt:lpstr>Экономичные автоматы окраски ЭМКОСТЕЙНЕР</vt:lpstr>
      <vt:lpstr>Экономичные автоматы окраски ЭМКОСТЕЙНЕР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Выбор технологии цитологического скрининга  Стоимость расходных материалов и принадлежностей</vt:lpstr>
      <vt:lpstr>Слайд 22</vt:lpstr>
      <vt:lpstr>  Реальная практика закупок – г. Москва </vt:lpstr>
      <vt:lpstr>Сравнение доходов на душу населения  и расходов на здравоохранение в различных странах </vt:lpstr>
      <vt:lpstr>Слайд 25</vt:lpstr>
      <vt:lpstr>Слайд 26</vt:lpstr>
      <vt:lpstr>Проект рекомендаций  по цервикальному скринингу  U.S. Preventive Services Task Force (USPSTF)  (октябрь 2017) </vt:lpstr>
      <vt:lpstr>Слайд 28</vt:lpstr>
      <vt:lpstr>Выбор технологии цитологического скрининга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Alex</cp:lastModifiedBy>
  <cp:revision>14</cp:revision>
  <dcterms:created xsi:type="dcterms:W3CDTF">2017-09-10T10:31:51Z</dcterms:created>
  <dcterms:modified xsi:type="dcterms:W3CDTF">2018-02-20T04:48:23Z</dcterms:modified>
</cp:coreProperties>
</file>